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charts/chart1.xml" ContentType="application/vnd.openxmlformats-officedocument.drawingml.chart+xml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90" r:id="rId5"/>
    <p:sldId id="291" r:id="rId6"/>
    <p:sldId id="279" r:id="rId7"/>
    <p:sldId id="288" r:id="rId8"/>
    <p:sldId id="289" r:id="rId9"/>
    <p:sldId id="280" r:id="rId10"/>
    <p:sldId id="281" r:id="rId11"/>
    <p:sldId id="293" r:id="rId12"/>
    <p:sldId id="273" r:id="rId13"/>
    <p:sldId id="274" r:id="rId14"/>
    <p:sldId id="272" r:id="rId15"/>
    <p:sldId id="292" r:id="rId16"/>
    <p:sldId id="284" r:id="rId17"/>
    <p:sldId id="283" r:id="rId18"/>
    <p:sldId id="285" r:id="rId19"/>
    <p:sldId id="287" r:id="rId20"/>
  </p:sldIdLst>
  <p:sldSz cx="9144000" cy="6858000" type="screen4x3"/>
  <p:notesSz cx="6718300" cy="9855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20" autoAdjust="0"/>
    <p:restoredTop sz="88093" autoAdjust="0"/>
  </p:normalViewPr>
  <p:slideViewPr>
    <p:cSldViewPr>
      <p:cViewPr varScale="1">
        <p:scale>
          <a:sx n="87" d="100"/>
          <a:sy n="87" d="100"/>
        </p:scale>
        <p:origin x="-213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4" b="1" i="0" u="sng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Permeability </a:t>
            </a:r>
            <a:r>
              <a:rPr lang="en-US" dirty="0"/>
              <a:t>(ISO2528)  </a:t>
            </a:r>
          </a:p>
        </c:rich>
      </c:tx>
      <c:layout>
        <c:manualLayout>
          <c:xMode val="edge"/>
          <c:yMode val="edge"/>
          <c:x val="0.30078125"/>
          <c:y val="0.0212014134275618"/>
        </c:manualLayout>
      </c:layout>
      <c:overlay val="0"/>
      <c:spPr>
        <a:noFill/>
        <a:ln w="20778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6953125"/>
          <c:y val="0.243816254416961"/>
          <c:w val="0.712890625"/>
          <c:h val="0.4946996466431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Sheet1!$B$21</c:f>
              <c:strCache>
                <c:ptCount val="1"/>
                <c:pt idx="0">
                  <c:v>Permeabillity</c:v>
                </c:pt>
              </c:strCache>
            </c:strRef>
          </c:tx>
          <c:spPr>
            <a:solidFill>
              <a:srgbClr val="99CCFF"/>
            </a:solidFill>
            <a:ln w="10389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Sheet1!$A$22:$A$25</c:f>
              <c:numCache>
                <c:formatCode>General</c:formatCode>
                <c:ptCount val="4"/>
                <c:pt idx="0">
                  <c:v>0.0</c:v>
                </c:pt>
                <c:pt idx="1">
                  <c:v>5.0</c:v>
                </c:pt>
                <c:pt idx="2">
                  <c:v>10.0</c:v>
                </c:pt>
                <c:pt idx="3">
                  <c:v>15.0</c:v>
                </c:pt>
              </c:numCache>
            </c:numRef>
          </c:cat>
          <c:val>
            <c:numRef>
              <c:f>Sheet1!$B$22:$B$25</c:f>
              <c:numCache>
                <c:formatCode>0.00E+00</c:formatCode>
                <c:ptCount val="4"/>
                <c:pt idx="0">
                  <c:v>3.41E-11</c:v>
                </c:pt>
                <c:pt idx="1">
                  <c:v>2.77E-11</c:v>
                </c:pt>
                <c:pt idx="2">
                  <c:v>1.32E-11</c:v>
                </c:pt>
                <c:pt idx="3">
                  <c:v>4.15E-12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64758712"/>
        <c:axId val="-2065582296"/>
      </c:barChart>
      <c:catAx>
        <c:axId val="-20647587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6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Flake (phr)  </a:t>
                </a:r>
              </a:p>
            </c:rich>
          </c:tx>
          <c:layout>
            <c:manualLayout>
              <c:xMode val="edge"/>
              <c:yMode val="edge"/>
              <c:x val="0.521484375"/>
              <c:y val="0.848056537102474"/>
            </c:manualLayout>
          </c:layout>
          <c:overlay val="0"/>
          <c:spPr>
            <a:noFill/>
            <a:ln w="20778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259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79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65582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2065582296"/>
        <c:scaling>
          <c:orientation val="minMax"/>
        </c:scaling>
        <c:delete val="0"/>
        <c:axPos val="l"/>
        <c:majorGridlines>
          <c:spPr>
            <a:ln w="2597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79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gm/sec/m/Pa</a:t>
                </a:r>
              </a:p>
            </c:rich>
          </c:tx>
          <c:layout>
            <c:manualLayout>
              <c:xMode val="edge"/>
              <c:yMode val="edge"/>
              <c:x val="0.021484375"/>
              <c:y val="0.328621908127208"/>
            </c:manualLayout>
          </c:layout>
          <c:overlay val="0"/>
          <c:spPr>
            <a:noFill/>
            <a:ln w="20778">
              <a:noFill/>
            </a:ln>
          </c:spPr>
        </c:title>
        <c:numFmt formatCode="0.00E+00" sourceLinked="1"/>
        <c:majorTickMark val="out"/>
        <c:minorTickMark val="none"/>
        <c:tickLblPos val="nextTo"/>
        <c:spPr>
          <a:ln w="259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4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64758712"/>
        <c:crosses val="autoZero"/>
        <c:crossBetween val="between"/>
      </c:valAx>
      <c:spPr>
        <a:solidFill>
          <a:srgbClr val="C0C0C0"/>
        </a:solidFill>
        <a:ln w="10389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879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5238" y="0"/>
            <a:ext cx="291147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1488"/>
            <a:ext cx="291147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5238" y="9361488"/>
            <a:ext cx="291147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9450E37F-FCA7-460D-B66D-91C9DB8CB0D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1738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238" y="0"/>
            <a:ext cx="291147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860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681538"/>
            <a:ext cx="5375275" cy="443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1488"/>
            <a:ext cx="291147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238" y="9361488"/>
            <a:ext cx="291147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DDB5C270-CE6B-4A62-BADC-362EB4DA150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29165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441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86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4100" y="0"/>
            <a:ext cx="20193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59055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184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676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8600" y="1676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123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" y="1676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8600" y="1676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118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44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7489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676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8600" y="1676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477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93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14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732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5164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824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0" y="0"/>
            <a:ext cx="9144000" cy="6858000"/>
          </a:xfrm>
          <a:prstGeom prst="rect">
            <a:avLst/>
          </a:prstGeom>
          <a:solidFill>
            <a:srgbClr val="0418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black">
          <a:xfrm>
            <a:off x="381000" y="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black">
          <a:xfrm>
            <a:off x="76200" y="1676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pic>
        <p:nvPicPr>
          <p:cNvPr id="4101" name="Picture 5" descr="ngf2_new_final_e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0" y="5759450"/>
            <a:ext cx="9144000" cy="109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p" autoUpdateAnimBg="0" advAuto="0">
        <p:tmplLst>
          <p:tmpl lvl="1">
            <p:tnLst>
              <p:par>
                <p:cTn xmlns:p14="http://schemas.microsoft.com/office/powerpoint/2010/main" presetID="9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0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Verdan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Verdan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Verdan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196752"/>
            <a:ext cx="7772400" cy="1470025"/>
          </a:xfrm>
        </p:spPr>
        <p:txBody>
          <a:bodyPr anchor="ctr"/>
          <a:lstStyle/>
          <a:p>
            <a:r>
              <a:rPr lang="en-GB" altLang="en-US" sz="4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Introducing Glass Flake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7360" y="2952527"/>
            <a:ext cx="6400800" cy="1752600"/>
          </a:xfrm>
        </p:spPr>
        <p:txBody>
          <a:bodyPr/>
          <a:lstStyle/>
          <a:p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overview of the potential for barrier improvements in films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90289" y="277688"/>
            <a:ext cx="7772400" cy="1143000"/>
          </a:xfrm>
        </p:spPr>
        <p:txBody>
          <a:bodyPr/>
          <a:lstStyle/>
          <a:p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Relevant Experience</a:t>
            </a:r>
          </a:p>
        </p:txBody>
      </p:sp>
      <p:graphicFrame>
        <p:nvGraphicFramePr>
          <p:cNvPr id="2" name="Object 6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1463783"/>
              </p:ext>
            </p:extLst>
          </p:nvPr>
        </p:nvGraphicFramePr>
        <p:xfrm>
          <a:off x="4732089" y="1669256"/>
          <a:ext cx="3965575" cy="3282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03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32817" y="1546448"/>
            <a:ext cx="3810000" cy="4114800"/>
          </a:xfrm>
        </p:spPr>
        <p:txBody>
          <a:bodyPr/>
          <a:lstStyle/>
          <a:p>
            <a:r>
              <a:rPr lang="en-GB" altLang="en-US" sz="20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iii) Elastomers</a:t>
            </a:r>
          </a:p>
          <a:p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Independent water vapour permeation testing  work by RAPRA to  ISO 2528 </a:t>
            </a:r>
          </a:p>
          <a:p>
            <a:pPr>
              <a:buFontTx/>
              <a:buNone/>
            </a:pPr>
            <a:endParaRPr lang="en-GB" alt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factor of 10 reduction in permeation achieved by a 13% </a:t>
            </a:r>
            <a:r>
              <a:rPr lang="en-GB" alt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addition </a:t>
            </a:r>
            <a:r>
              <a:rPr lang="en-GB" altLang="en-US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5</a:t>
            </a:r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micron thick flake.</a:t>
            </a:r>
          </a:p>
          <a:p>
            <a:pPr lvl="1">
              <a:buFontTx/>
              <a:buNone/>
            </a:pPr>
            <a:endParaRPr lang="en-GB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Tx/>
              <a:buNone/>
            </a:pPr>
            <a:endParaRPr lang="en-GB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Tx/>
              <a:buNone/>
            </a:pPr>
            <a:endParaRPr lang="en-GB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FontTx/>
              <a:buNone/>
            </a:pPr>
            <a:endParaRPr lang="en-GB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GB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alt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08304" y="2604468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RCF-160</a:t>
            </a:r>
            <a:endParaRPr lang="en-US" sz="16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972" name="Group 4"/>
          <p:cNvGrpSpPr>
            <a:grpSpLocks/>
          </p:cNvGrpSpPr>
          <p:nvPr/>
        </p:nvGrpSpPr>
        <p:grpSpPr bwMode="auto">
          <a:xfrm>
            <a:off x="1633588" y="1412875"/>
            <a:ext cx="6338887" cy="3168650"/>
            <a:chOff x="657" y="754"/>
            <a:chExt cx="3993" cy="1996"/>
          </a:xfrm>
        </p:grpSpPr>
        <p:sp>
          <p:nvSpPr>
            <p:cNvPr id="83973" name="Rectangle 5"/>
            <p:cNvSpPr>
              <a:spLocks noChangeArrowheads="1"/>
            </p:cNvSpPr>
            <p:nvPr/>
          </p:nvSpPr>
          <p:spPr bwMode="auto">
            <a:xfrm>
              <a:off x="1519" y="2205"/>
              <a:ext cx="1316" cy="227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83974" name="Group 6"/>
            <p:cNvGrpSpPr>
              <a:grpSpLocks/>
            </p:cNvGrpSpPr>
            <p:nvPr/>
          </p:nvGrpSpPr>
          <p:grpSpPr bwMode="auto">
            <a:xfrm>
              <a:off x="657" y="754"/>
              <a:ext cx="3993" cy="1996"/>
              <a:chOff x="657" y="754"/>
              <a:chExt cx="3993" cy="1996"/>
            </a:xfrm>
          </p:grpSpPr>
          <p:sp>
            <p:nvSpPr>
              <p:cNvPr id="83975" name="Rectangle 7"/>
              <p:cNvSpPr>
                <a:spLocks noChangeArrowheads="1"/>
              </p:cNvSpPr>
              <p:nvPr/>
            </p:nvSpPr>
            <p:spPr bwMode="auto">
              <a:xfrm>
                <a:off x="657" y="754"/>
                <a:ext cx="3992" cy="453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3976" name="Rectangle 8"/>
              <p:cNvSpPr>
                <a:spLocks noChangeArrowheads="1"/>
              </p:cNvSpPr>
              <p:nvPr/>
            </p:nvSpPr>
            <p:spPr bwMode="auto">
              <a:xfrm>
                <a:off x="657" y="754"/>
                <a:ext cx="772" cy="13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3977" name="Rectangle 9"/>
              <p:cNvSpPr>
                <a:spLocks noChangeArrowheads="1"/>
              </p:cNvSpPr>
              <p:nvPr/>
            </p:nvSpPr>
            <p:spPr bwMode="auto">
              <a:xfrm>
                <a:off x="2925" y="935"/>
                <a:ext cx="1725" cy="1129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200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60 °C</a:t>
                </a:r>
              </a:p>
            </p:txBody>
          </p:sp>
          <p:sp>
            <p:nvSpPr>
              <p:cNvPr id="83978" name="Rectangle 10"/>
              <p:cNvSpPr>
                <a:spLocks noChangeArrowheads="1"/>
              </p:cNvSpPr>
              <p:nvPr/>
            </p:nvSpPr>
            <p:spPr bwMode="auto">
              <a:xfrm>
                <a:off x="657" y="1979"/>
                <a:ext cx="499" cy="771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3979" name="Rectangle 11"/>
              <p:cNvSpPr>
                <a:spLocks noChangeArrowheads="1"/>
              </p:cNvSpPr>
              <p:nvPr/>
            </p:nvSpPr>
            <p:spPr bwMode="auto">
              <a:xfrm>
                <a:off x="930" y="2387"/>
                <a:ext cx="3720" cy="363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3980" name="Rectangle 12"/>
              <p:cNvSpPr>
                <a:spLocks noChangeArrowheads="1"/>
              </p:cNvSpPr>
              <p:nvPr/>
            </p:nvSpPr>
            <p:spPr bwMode="auto">
              <a:xfrm>
                <a:off x="3152" y="1842"/>
                <a:ext cx="1498" cy="624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</p:grpSp>
      <p:sp>
        <p:nvSpPr>
          <p:cNvPr id="83981" name="Rectangle 13" descr="Blue tissue paper"/>
          <p:cNvSpPr>
            <a:spLocks noChangeArrowheads="1"/>
          </p:cNvSpPr>
          <p:nvPr/>
        </p:nvSpPr>
        <p:spPr bwMode="auto">
          <a:xfrm>
            <a:off x="2968675" y="3357563"/>
            <a:ext cx="2136775" cy="334962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3982" name="Rectangle 14"/>
          <p:cNvSpPr>
            <a:spLocks noChangeArrowheads="1"/>
          </p:cNvSpPr>
          <p:nvPr/>
        </p:nvSpPr>
        <p:spPr bwMode="black">
          <a:xfrm>
            <a:off x="1624136" y="215900"/>
            <a:ext cx="6404248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Permeation Experiment</a:t>
            </a:r>
          </a:p>
        </p:txBody>
      </p:sp>
      <p:sp>
        <p:nvSpPr>
          <p:cNvPr id="83983" name="Rectangle 15"/>
          <p:cNvSpPr>
            <a:spLocks noChangeArrowheads="1"/>
          </p:cNvSpPr>
          <p:nvPr/>
        </p:nvSpPr>
        <p:spPr bwMode="auto">
          <a:xfrm>
            <a:off x="2714675" y="1916113"/>
            <a:ext cx="2663825" cy="28892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3984" name="Rectangle 16"/>
          <p:cNvSpPr>
            <a:spLocks noChangeArrowheads="1"/>
          </p:cNvSpPr>
          <p:nvPr/>
        </p:nvSpPr>
        <p:spPr bwMode="auto">
          <a:xfrm>
            <a:off x="2714675" y="1916113"/>
            <a:ext cx="360363" cy="165735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3985" name="Rectangle 17"/>
          <p:cNvSpPr>
            <a:spLocks noChangeArrowheads="1"/>
          </p:cNvSpPr>
          <p:nvPr/>
        </p:nvSpPr>
        <p:spPr bwMode="auto">
          <a:xfrm>
            <a:off x="5018138" y="1916113"/>
            <a:ext cx="360362" cy="165735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83986" name="Group 18"/>
          <p:cNvGrpSpPr>
            <a:grpSpLocks/>
          </p:cNvGrpSpPr>
          <p:nvPr/>
        </p:nvGrpSpPr>
        <p:grpSpPr bwMode="auto">
          <a:xfrm>
            <a:off x="2781350" y="3557588"/>
            <a:ext cx="2506663" cy="158750"/>
            <a:chOff x="1380" y="2105"/>
            <a:chExt cx="1579" cy="100"/>
          </a:xfrm>
        </p:grpSpPr>
        <p:sp>
          <p:nvSpPr>
            <p:cNvPr id="83987" name="AutoShape 19"/>
            <p:cNvSpPr>
              <a:spLocks noChangeArrowheads="1"/>
            </p:cNvSpPr>
            <p:nvPr/>
          </p:nvSpPr>
          <p:spPr bwMode="auto">
            <a:xfrm flipV="1">
              <a:off x="1380" y="2109"/>
              <a:ext cx="91" cy="90"/>
            </a:xfrm>
            <a:prstGeom prst="triangle">
              <a:avLst>
                <a:gd name="adj" fmla="val 50000"/>
              </a:avLst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988" name="AutoShape 20"/>
            <p:cNvSpPr>
              <a:spLocks noChangeArrowheads="1"/>
            </p:cNvSpPr>
            <p:nvPr/>
          </p:nvSpPr>
          <p:spPr bwMode="auto">
            <a:xfrm flipV="1">
              <a:off x="1468" y="2113"/>
              <a:ext cx="91" cy="90"/>
            </a:xfrm>
            <a:prstGeom prst="triangle">
              <a:avLst>
                <a:gd name="adj" fmla="val 50000"/>
              </a:avLst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989" name="AutoShape 21"/>
            <p:cNvSpPr>
              <a:spLocks noChangeArrowheads="1"/>
            </p:cNvSpPr>
            <p:nvPr/>
          </p:nvSpPr>
          <p:spPr bwMode="auto">
            <a:xfrm flipV="1">
              <a:off x="2786" y="2105"/>
              <a:ext cx="91" cy="90"/>
            </a:xfrm>
            <a:prstGeom prst="triangle">
              <a:avLst>
                <a:gd name="adj" fmla="val 50000"/>
              </a:avLst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990" name="AutoShape 22"/>
            <p:cNvSpPr>
              <a:spLocks noChangeArrowheads="1"/>
            </p:cNvSpPr>
            <p:nvPr/>
          </p:nvSpPr>
          <p:spPr bwMode="auto">
            <a:xfrm flipV="1">
              <a:off x="2868" y="2115"/>
              <a:ext cx="91" cy="90"/>
            </a:xfrm>
            <a:prstGeom prst="triangle">
              <a:avLst>
                <a:gd name="adj" fmla="val 50000"/>
              </a:avLst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83991" name="Group 23"/>
          <p:cNvGrpSpPr>
            <a:grpSpLocks/>
          </p:cNvGrpSpPr>
          <p:nvPr/>
        </p:nvGrpSpPr>
        <p:grpSpPr bwMode="auto">
          <a:xfrm>
            <a:off x="2787700" y="3738563"/>
            <a:ext cx="2497138" cy="158750"/>
            <a:chOff x="1372" y="2219"/>
            <a:chExt cx="1573" cy="100"/>
          </a:xfrm>
        </p:grpSpPr>
        <p:sp>
          <p:nvSpPr>
            <p:cNvPr id="83992" name="AutoShape 24"/>
            <p:cNvSpPr>
              <a:spLocks noChangeArrowheads="1"/>
            </p:cNvSpPr>
            <p:nvPr/>
          </p:nvSpPr>
          <p:spPr bwMode="auto">
            <a:xfrm>
              <a:off x="1372" y="2223"/>
              <a:ext cx="91" cy="90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993" name="AutoShape 25"/>
            <p:cNvSpPr>
              <a:spLocks noChangeArrowheads="1"/>
            </p:cNvSpPr>
            <p:nvPr/>
          </p:nvSpPr>
          <p:spPr bwMode="auto">
            <a:xfrm>
              <a:off x="1460" y="2219"/>
              <a:ext cx="91" cy="90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994" name="AutoShape 26"/>
            <p:cNvSpPr>
              <a:spLocks noChangeArrowheads="1"/>
            </p:cNvSpPr>
            <p:nvPr/>
          </p:nvSpPr>
          <p:spPr bwMode="auto">
            <a:xfrm>
              <a:off x="2778" y="2227"/>
              <a:ext cx="91" cy="90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995" name="AutoShape 27"/>
            <p:cNvSpPr>
              <a:spLocks noChangeArrowheads="1"/>
            </p:cNvSpPr>
            <p:nvPr/>
          </p:nvSpPr>
          <p:spPr bwMode="auto">
            <a:xfrm>
              <a:off x="2854" y="2229"/>
              <a:ext cx="91" cy="90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83996" name="Rectangle 28"/>
          <p:cNvSpPr>
            <a:spLocks noChangeArrowheads="1"/>
          </p:cNvSpPr>
          <p:nvPr/>
        </p:nvSpPr>
        <p:spPr bwMode="auto">
          <a:xfrm>
            <a:off x="2714675" y="3687763"/>
            <a:ext cx="2663825" cy="73025"/>
          </a:xfrm>
          <a:prstGeom prst="rect">
            <a:avLst/>
          </a:prstGeom>
          <a:solidFill>
            <a:srgbClr val="66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3997" name="Rectangle 29"/>
          <p:cNvSpPr>
            <a:spLocks noChangeArrowheads="1"/>
          </p:cNvSpPr>
          <p:nvPr/>
        </p:nvSpPr>
        <p:spPr bwMode="auto">
          <a:xfrm>
            <a:off x="2373363" y="3875088"/>
            <a:ext cx="773112" cy="2889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3998" name="Rectangle 30"/>
          <p:cNvSpPr>
            <a:spLocks noChangeArrowheads="1"/>
          </p:cNvSpPr>
          <p:nvPr/>
        </p:nvSpPr>
        <p:spPr bwMode="auto">
          <a:xfrm>
            <a:off x="2373363" y="3068638"/>
            <a:ext cx="354012" cy="10795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3999" name="Rectangle 31"/>
          <p:cNvSpPr>
            <a:spLocks noChangeArrowheads="1"/>
          </p:cNvSpPr>
          <p:nvPr/>
        </p:nvSpPr>
        <p:spPr bwMode="auto">
          <a:xfrm>
            <a:off x="5370563" y="3084513"/>
            <a:ext cx="354012" cy="10795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4000" name="Text Box 32"/>
          <p:cNvSpPr txBox="1">
            <a:spLocks noChangeArrowheads="1"/>
          </p:cNvSpPr>
          <p:nvPr/>
        </p:nvSpPr>
        <p:spPr bwMode="auto">
          <a:xfrm>
            <a:off x="2209850" y="5157788"/>
            <a:ext cx="323678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Weight loss over 7 days</a:t>
            </a:r>
          </a:p>
        </p:txBody>
      </p:sp>
      <p:sp>
        <p:nvSpPr>
          <p:cNvPr id="84001" name="Rectangle 33"/>
          <p:cNvSpPr>
            <a:spLocks noChangeArrowheads="1"/>
          </p:cNvSpPr>
          <p:nvPr/>
        </p:nvSpPr>
        <p:spPr bwMode="auto">
          <a:xfrm>
            <a:off x="4941938" y="3881438"/>
            <a:ext cx="773112" cy="2889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00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92560" y="276894"/>
            <a:ext cx="7772400" cy="1143000"/>
          </a:xfrm>
        </p:spPr>
        <p:txBody>
          <a:bodyPr/>
          <a:lstStyle/>
          <a:p>
            <a:r>
              <a:rPr lang="en-GB" altLang="en-US" sz="3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Development of new grades 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11560" y="1402432"/>
            <a:ext cx="7772400" cy="4114800"/>
          </a:xfrm>
        </p:spPr>
        <p:txBody>
          <a:bodyPr/>
          <a:lstStyle/>
          <a:p>
            <a:r>
              <a:rPr lang="en-GB" alt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Development work identified potential benefits from thinner flake :</a:t>
            </a:r>
          </a:p>
          <a:p>
            <a:pPr lvl="1"/>
            <a:r>
              <a:rPr lang="en-GB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More flake particles per unit addition and per unit barrier thickness</a:t>
            </a:r>
          </a:p>
          <a:p>
            <a:pPr lvl="1">
              <a:buFontTx/>
              <a:buNone/>
            </a:pPr>
            <a:endParaRPr lang="en-GB" altLang="en-US" sz="18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alt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 developments </a:t>
            </a:r>
          </a:p>
          <a:p>
            <a:pPr lvl="1"/>
            <a:r>
              <a:rPr lang="en-GB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Production of a 2 –micron flake using existing technology</a:t>
            </a:r>
          </a:p>
          <a:p>
            <a:pPr lvl="1"/>
            <a:r>
              <a:rPr lang="en-GB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Further reductions in flake thickness also possible</a:t>
            </a:r>
          </a:p>
          <a:p>
            <a:endParaRPr lang="en-GB" alt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alt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Field experience </a:t>
            </a:r>
          </a:p>
          <a:p>
            <a:pPr lvl="1"/>
            <a:r>
              <a:rPr lang="en-GB" altLang="en-US"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greater flexibility of 2-micron flake allowed increases in flake size</a:t>
            </a:r>
          </a:p>
          <a:p>
            <a:endParaRPr lang="en-GB" alt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39750" y="2176761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2000" b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altLang="en-US" sz="2000" b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28" name="Rectangle 8"/>
          <p:cNvSpPr>
            <a:spLocks noGrp="1" noChangeArrowheads="1"/>
          </p:cNvSpPr>
          <p:nvPr>
            <p:ph type="title"/>
          </p:nvPr>
        </p:nvSpPr>
        <p:spPr>
          <a:xfrm>
            <a:off x="1219087" y="220526"/>
            <a:ext cx="6567264" cy="1143000"/>
          </a:xfrm>
        </p:spPr>
        <p:txBody>
          <a:bodyPr/>
          <a:lstStyle/>
          <a:p>
            <a:r>
              <a:rPr lang="en-GB" alt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Profile of new grade RCF2300</a:t>
            </a:r>
          </a:p>
        </p:txBody>
      </p:sp>
      <p:sp>
        <p:nvSpPr>
          <p:cNvPr id="30729" name="Oval 9"/>
          <p:cNvSpPr>
            <a:spLocks noChangeArrowheads="1"/>
          </p:cNvSpPr>
          <p:nvPr/>
        </p:nvSpPr>
        <p:spPr bwMode="auto">
          <a:xfrm>
            <a:off x="4211638" y="1821161"/>
            <a:ext cx="4211637" cy="2354262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0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30" name="Oval 10"/>
          <p:cNvSpPr>
            <a:spLocks noChangeArrowheads="1"/>
          </p:cNvSpPr>
          <p:nvPr/>
        </p:nvSpPr>
        <p:spPr bwMode="auto">
          <a:xfrm>
            <a:off x="4211638" y="2037061"/>
            <a:ext cx="4211637" cy="2354262"/>
          </a:xfrm>
          <a:prstGeom prst="ellipse">
            <a:avLst/>
          </a:prstGeom>
          <a:solidFill>
            <a:srgbClr val="33CCCC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0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31" name="Oval 11"/>
          <p:cNvSpPr>
            <a:spLocks noChangeArrowheads="1"/>
          </p:cNvSpPr>
          <p:nvPr/>
        </p:nvSpPr>
        <p:spPr bwMode="auto">
          <a:xfrm>
            <a:off x="1042988" y="2394248"/>
            <a:ext cx="2016125" cy="10795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32" name="Oval 12"/>
          <p:cNvSpPr>
            <a:spLocks noChangeArrowheads="1"/>
          </p:cNvSpPr>
          <p:nvPr/>
        </p:nvSpPr>
        <p:spPr bwMode="auto">
          <a:xfrm>
            <a:off x="1042988" y="2681586"/>
            <a:ext cx="2016125" cy="1079500"/>
          </a:xfrm>
          <a:prstGeom prst="ellipse">
            <a:avLst/>
          </a:prstGeom>
          <a:solidFill>
            <a:schemeClr val="hlink"/>
          </a:solidFill>
          <a:ln w="9525">
            <a:solidFill>
              <a:srgbClr val="99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00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1042988" y="3402311"/>
            <a:ext cx="0" cy="863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>
            <a:off x="3132138" y="3184823"/>
            <a:ext cx="0" cy="10096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1116013" y="3905548"/>
            <a:ext cx="19431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 flipV="1">
            <a:off x="1776876" y="2038282"/>
            <a:ext cx="1368425" cy="360362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V="1">
            <a:off x="1848314" y="2357369"/>
            <a:ext cx="1223962" cy="328613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1042988" y="4265911"/>
            <a:ext cx="24479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160 microns</a:t>
            </a: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2987824" y="2018408"/>
            <a:ext cx="1584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microns</a:t>
            </a:r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>
            <a:off x="4211638" y="3329286"/>
            <a:ext cx="0" cy="15843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>
            <a:off x="8459788" y="3257848"/>
            <a:ext cx="0" cy="16557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>
            <a:off x="4284663" y="4769148"/>
            <a:ext cx="40322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5557044" y="4804448"/>
            <a:ext cx="28289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300 microns</a:t>
            </a:r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 flipV="1">
            <a:off x="6377873" y="1547689"/>
            <a:ext cx="863600" cy="288925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46" name="Line 26"/>
          <p:cNvSpPr>
            <a:spLocks noChangeShapeType="1"/>
          </p:cNvSpPr>
          <p:nvPr/>
        </p:nvSpPr>
        <p:spPr bwMode="auto">
          <a:xfrm flipV="1">
            <a:off x="6305642" y="1746127"/>
            <a:ext cx="1008063" cy="287337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7236296" y="1398796"/>
            <a:ext cx="15478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microns</a:t>
            </a:r>
          </a:p>
        </p:txBody>
      </p:sp>
      <p:sp>
        <p:nvSpPr>
          <p:cNvPr id="30748" name="Line 28"/>
          <p:cNvSpPr>
            <a:spLocks noChangeShapeType="1"/>
          </p:cNvSpPr>
          <p:nvPr/>
        </p:nvSpPr>
        <p:spPr bwMode="auto">
          <a:xfrm>
            <a:off x="3059113" y="2968923"/>
            <a:ext cx="0" cy="2889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49" name="Line 29"/>
          <p:cNvSpPr>
            <a:spLocks noChangeShapeType="1"/>
          </p:cNvSpPr>
          <p:nvPr/>
        </p:nvSpPr>
        <p:spPr bwMode="auto">
          <a:xfrm>
            <a:off x="1042988" y="2968923"/>
            <a:ext cx="0" cy="2159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54" name="Text Box 34"/>
          <p:cNvSpPr txBox="1">
            <a:spLocks noChangeArrowheads="1"/>
          </p:cNvSpPr>
          <p:nvPr/>
        </p:nvSpPr>
        <p:spPr bwMode="auto">
          <a:xfrm>
            <a:off x="1185864" y="3046344"/>
            <a:ext cx="15143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RCF 160</a:t>
            </a:r>
            <a:endParaRPr lang="en-GB" alt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55" name="Text Box 35"/>
          <p:cNvSpPr txBox="1">
            <a:spLocks noChangeArrowheads="1"/>
          </p:cNvSpPr>
          <p:nvPr/>
        </p:nvSpPr>
        <p:spPr bwMode="auto">
          <a:xfrm>
            <a:off x="4685598" y="3073638"/>
            <a:ext cx="33845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RCF 2300</a:t>
            </a:r>
            <a:endParaRPr lang="en-GB" altLang="en-US" sz="20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50825" y="332656"/>
            <a:ext cx="8416925" cy="566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en-GB" alt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Performance of </a:t>
            </a:r>
            <a:r>
              <a:rPr lang="en-GB" alt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RCF 2300 </a:t>
            </a:r>
            <a:endParaRPr lang="en-GB" alt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23850" y="1330772"/>
            <a:ext cx="84169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>
              <a:buFontTx/>
              <a:buNone/>
            </a:pPr>
            <a:endParaRPr lang="en-US" altLang="en-US" b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869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3301651"/>
              </p:ext>
            </p:extLst>
          </p:nvPr>
        </p:nvGraphicFramePr>
        <p:xfrm>
          <a:off x="971550" y="1330772"/>
          <a:ext cx="7029450" cy="433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6" name="Chart" r:id="rId3" imgW="7029390" imgH="4333951" progId="Excel.Chart.8">
                  <p:embed/>
                </p:oleObj>
              </mc:Choice>
              <mc:Fallback>
                <p:oleObj name="Chart" r:id="rId3" imgW="7029390" imgH="4333951" progId="Excel.Chart.8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330772"/>
                        <a:ext cx="7029450" cy="4333875"/>
                      </a:xfrm>
                      <a:prstGeom prst="rect">
                        <a:avLst/>
                      </a:prstGeom>
                      <a:solidFill>
                        <a:schemeClr val="accent1">
                          <a:alpha val="0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04664"/>
            <a:ext cx="7772400" cy="1143000"/>
          </a:xfrm>
        </p:spPr>
        <p:txBody>
          <a:bodyPr/>
          <a:lstStyle/>
          <a:p>
            <a:r>
              <a:rPr lang="en-GB" alt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Benefits of glass flake in films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16832"/>
            <a:ext cx="7772400" cy="2760712"/>
          </a:xfrm>
        </p:spPr>
        <p:txBody>
          <a:bodyPr/>
          <a:lstStyle/>
          <a:p>
            <a:r>
              <a:rPr lang="en-GB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Barrier enhancement</a:t>
            </a:r>
          </a:p>
          <a:p>
            <a:r>
              <a:rPr lang="en-GB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Improved thermal properties </a:t>
            </a:r>
          </a:p>
          <a:p>
            <a:pPr lvl="1"/>
            <a:r>
              <a:rPr lang="en-GB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HDT and VICAT  increase as flake is added </a:t>
            </a:r>
          </a:p>
          <a:p>
            <a:r>
              <a:rPr lang="en-GB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Transparency retained  </a:t>
            </a:r>
          </a:p>
          <a:p>
            <a:r>
              <a:rPr lang="en-GB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Reduced anisotropy of mechanical properties</a:t>
            </a:r>
          </a:p>
          <a:p>
            <a:r>
              <a:rPr lang="en-GB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Improved dimensional </a:t>
            </a:r>
            <a:r>
              <a:rPr lang="en-GB" alt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stability</a:t>
            </a:r>
            <a:endParaRPr lang="en-GB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206624" y="592832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419349" y="2081907"/>
            <a:ext cx="2606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b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121" name="Rectangle 17"/>
          <p:cNvSpPr>
            <a:spLocks noGrp="1" noChangeArrowheads="1"/>
          </p:cNvSpPr>
          <p:nvPr>
            <p:ph type="title"/>
          </p:nvPr>
        </p:nvSpPr>
        <p:spPr>
          <a:xfrm>
            <a:off x="920552" y="476672"/>
            <a:ext cx="6891808" cy="1143000"/>
          </a:xfrm>
        </p:spPr>
        <p:txBody>
          <a:bodyPr/>
          <a:lstStyle/>
          <a:p>
            <a:r>
              <a:rPr lang="en-GB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Applications for Glass flake  in packaging</a:t>
            </a:r>
          </a:p>
        </p:txBody>
      </p:sp>
      <p:sp>
        <p:nvSpPr>
          <p:cNvPr id="47123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673224" y="1964432"/>
            <a:ext cx="7772400" cy="4114800"/>
          </a:xfrm>
        </p:spPr>
        <p:txBody>
          <a:bodyPr/>
          <a:lstStyle/>
          <a:p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Multi- layer systems </a:t>
            </a:r>
          </a:p>
          <a:p>
            <a:pPr lvl="1"/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Flake is a general  barrier to water, oxygen and CO2</a:t>
            </a:r>
          </a:p>
          <a:p>
            <a:pPr lvl="2"/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Potential to eliminate species specific barrier layers and </a:t>
            </a:r>
          </a:p>
          <a:p>
            <a:pPr lvl="2">
              <a:buFontTx/>
              <a:buNone/>
            </a:pPr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associated tie-coats</a:t>
            </a:r>
          </a:p>
          <a:p>
            <a:pPr lvl="2">
              <a:buFontTx/>
              <a:buNone/>
            </a:pPr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Single layer systems </a:t>
            </a:r>
          </a:p>
          <a:p>
            <a:pPr lvl="1"/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Enhanced performance extends the applications of single layer systems.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064896" cy="1143000"/>
          </a:xfrm>
        </p:spPr>
        <p:txBody>
          <a:bodyPr/>
          <a:lstStyle/>
          <a:p>
            <a:r>
              <a:rPr lang="en-GB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Development of Derivative products - Metashine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6240" y="1892424"/>
            <a:ext cx="7772400" cy="4114800"/>
          </a:xfrm>
        </p:spPr>
        <p:txBody>
          <a:bodyPr/>
          <a:lstStyle/>
          <a:p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Very specific particle sizes of 5 or 2 micron thick C or E-glass flake coated with:</a:t>
            </a:r>
          </a:p>
          <a:p>
            <a:pPr>
              <a:buFontTx/>
              <a:buNone/>
            </a:pPr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Silver</a:t>
            </a:r>
          </a:p>
          <a:p>
            <a:pPr>
              <a:buFontTx/>
              <a:buNone/>
            </a:pPr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Nickel silver</a:t>
            </a:r>
          </a:p>
          <a:p>
            <a:pPr>
              <a:buFontTx/>
              <a:buNone/>
            </a:pPr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Gold </a:t>
            </a:r>
          </a:p>
          <a:p>
            <a:pPr>
              <a:buFontTx/>
              <a:buNone/>
            </a:pPr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Titanium dioxide </a:t>
            </a:r>
          </a:p>
          <a:p>
            <a:pPr>
              <a:buFontTx/>
              <a:buNone/>
            </a:pPr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Others on request</a:t>
            </a:r>
          </a:p>
          <a:p>
            <a:pPr>
              <a:buFontTx/>
              <a:buNone/>
            </a:pPr>
            <a:endParaRPr lang="en-GB" alt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None/>
            </a:pPr>
            <a:endParaRPr lang="en-GB" alt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None/>
            </a:pPr>
            <a:endParaRPr lang="en-GB" alt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904056" y="0"/>
            <a:ext cx="7772400" cy="1143000"/>
          </a:xfrm>
        </p:spPr>
        <p:txBody>
          <a:bodyPr/>
          <a:lstStyle/>
          <a:p>
            <a:r>
              <a:rPr lang="en-GB" alt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Metashine </a:t>
            </a:r>
            <a:r>
              <a:rPr lang="en-GB" alt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Technical </a:t>
            </a:r>
            <a:r>
              <a:rPr lang="en-GB" alt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Benefits 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9256" y="1676400"/>
            <a:ext cx="7772400" cy="4114800"/>
          </a:xfrm>
        </p:spPr>
        <p:txBody>
          <a:bodyPr/>
          <a:lstStyle/>
          <a:p>
            <a:r>
              <a:rPr lang="en-GB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Brilliant optical effect at low addition levels</a:t>
            </a:r>
          </a:p>
          <a:p>
            <a:pPr lvl="1"/>
            <a:r>
              <a:rPr lang="en-GB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Retains mechanical and processing characteristics </a:t>
            </a:r>
          </a:p>
          <a:p>
            <a:r>
              <a:rPr lang="en-GB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Effect is maintained even in strongly coloured bases</a:t>
            </a:r>
          </a:p>
          <a:p>
            <a:pPr lvl="2"/>
            <a:r>
              <a:rPr lang="en-GB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e.g. polymers and lipsticks</a:t>
            </a:r>
          </a:p>
          <a:p>
            <a:r>
              <a:rPr lang="en-GB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Metashine is robust during processing :</a:t>
            </a:r>
          </a:p>
          <a:p>
            <a:pPr lvl="2"/>
            <a:r>
              <a:rPr lang="en-GB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Injection moulding </a:t>
            </a:r>
          </a:p>
          <a:p>
            <a:pPr lvl="2">
              <a:buFontTx/>
              <a:buNone/>
            </a:pPr>
            <a:endParaRPr lang="en-GB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Optical effect is durable and long lasting.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2880320" cy="1143000"/>
          </a:xfrm>
        </p:spPr>
        <p:txBody>
          <a:bodyPr/>
          <a:lstStyle/>
          <a:p>
            <a:r>
              <a:rPr lang="en-GB" alt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8808" y="1937048"/>
            <a:ext cx="7772400" cy="4114800"/>
          </a:xfrm>
        </p:spPr>
        <p:txBody>
          <a:bodyPr/>
          <a:lstStyle/>
          <a:p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Glass flake offers some significant potential benefits in film applications</a:t>
            </a:r>
          </a:p>
          <a:p>
            <a:pPr lvl="1"/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Functional barrier</a:t>
            </a:r>
          </a:p>
          <a:p>
            <a:pPr lvl="1"/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Decoration of special products</a:t>
            </a:r>
          </a:p>
          <a:p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are actively  seeking partners to collaborate with in the development of this market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84807" y="0"/>
            <a:ext cx="7772400" cy="1143000"/>
          </a:xfrm>
        </p:spPr>
        <p:txBody>
          <a:bodyPr/>
          <a:lstStyle/>
          <a:p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Overview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657" y="1052513"/>
            <a:ext cx="8424863" cy="4608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 to Glass Flake </a:t>
            </a:r>
          </a:p>
          <a:p>
            <a:pPr lvl="1">
              <a:lnSpc>
                <a:spcPct val="90000"/>
              </a:lnSpc>
            </a:pPr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function and manufacturing</a:t>
            </a:r>
          </a:p>
          <a:p>
            <a:pPr>
              <a:lnSpc>
                <a:spcPct val="90000"/>
              </a:lnSpc>
            </a:pPr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Traditional Applications </a:t>
            </a:r>
          </a:p>
          <a:p>
            <a:pPr>
              <a:lnSpc>
                <a:spcPct val="90000"/>
              </a:lnSpc>
            </a:pPr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Relevant Experience</a:t>
            </a:r>
          </a:p>
          <a:p>
            <a:pPr>
              <a:lnSpc>
                <a:spcPct val="90000"/>
              </a:lnSpc>
            </a:pPr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Development of new grades specifically for barrier enhancement</a:t>
            </a:r>
          </a:p>
          <a:p>
            <a:pPr>
              <a:lnSpc>
                <a:spcPct val="90000"/>
              </a:lnSpc>
            </a:pPr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Profile of new grade RCF2300</a:t>
            </a:r>
          </a:p>
          <a:p>
            <a:pPr>
              <a:lnSpc>
                <a:spcPct val="90000"/>
              </a:lnSpc>
            </a:pPr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Applications in packaging </a:t>
            </a:r>
          </a:p>
          <a:p>
            <a:pPr>
              <a:lnSpc>
                <a:spcPct val="90000"/>
              </a:lnSpc>
            </a:pPr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Derived products for special effects</a:t>
            </a:r>
          </a:p>
          <a:p>
            <a:pPr>
              <a:lnSpc>
                <a:spcPct val="90000"/>
              </a:lnSpc>
            </a:pPr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8032" y="145472"/>
            <a:ext cx="7772400" cy="1143000"/>
          </a:xfrm>
        </p:spPr>
        <p:txBody>
          <a:bodyPr/>
          <a:lstStyle/>
          <a:p>
            <a:r>
              <a:rPr lang="en-GB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</a:t>
            </a:r>
            <a:r>
              <a:rPr lang="en-GB" alt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Glass Flake </a:t>
            </a:r>
            <a:r>
              <a:rPr lang="en-GB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24835" y="1978496"/>
            <a:ext cx="3810000" cy="4114800"/>
          </a:xfrm>
        </p:spPr>
        <p:txBody>
          <a:bodyPr/>
          <a:lstStyle/>
          <a:p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Pieces of Glass </a:t>
            </a:r>
          </a:p>
          <a:p>
            <a:pPr lvl="1"/>
            <a:r>
              <a:rPr lang="en-GB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 or E glass types </a:t>
            </a:r>
          </a:p>
          <a:p>
            <a:pPr lvl="1"/>
            <a:r>
              <a:rPr lang="en-GB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Thickness 1- 5 microns average </a:t>
            </a:r>
          </a:p>
          <a:p>
            <a:pPr lvl="1"/>
            <a:r>
              <a:rPr lang="en-GB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Diameter 15- 600 microns </a:t>
            </a:r>
          </a:p>
          <a:p>
            <a:pPr lvl="1">
              <a:buFontTx/>
              <a:buNone/>
            </a:pPr>
            <a:endParaRPr lang="en-GB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95" name="Oval 27"/>
          <p:cNvSpPr>
            <a:spLocks noChangeArrowheads="1"/>
          </p:cNvSpPr>
          <p:nvPr/>
        </p:nvSpPr>
        <p:spPr bwMode="auto">
          <a:xfrm>
            <a:off x="1350020" y="2279072"/>
            <a:ext cx="2016125" cy="10795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96" name="Oval 28"/>
          <p:cNvSpPr>
            <a:spLocks noChangeArrowheads="1"/>
          </p:cNvSpPr>
          <p:nvPr/>
        </p:nvSpPr>
        <p:spPr bwMode="auto">
          <a:xfrm>
            <a:off x="1350020" y="2566410"/>
            <a:ext cx="2016125" cy="10795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>
            <a:off x="1350020" y="3287135"/>
            <a:ext cx="0" cy="863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98" name="Line 30"/>
          <p:cNvSpPr>
            <a:spLocks noChangeShapeType="1"/>
          </p:cNvSpPr>
          <p:nvPr/>
        </p:nvSpPr>
        <p:spPr bwMode="auto">
          <a:xfrm>
            <a:off x="3439170" y="3069647"/>
            <a:ext cx="0" cy="10096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99" name="Line 31"/>
          <p:cNvSpPr>
            <a:spLocks noChangeShapeType="1"/>
          </p:cNvSpPr>
          <p:nvPr/>
        </p:nvSpPr>
        <p:spPr bwMode="auto">
          <a:xfrm>
            <a:off x="1423045" y="3790372"/>
            <a:ext cx="19431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558552" y="4239635"/>
            <a:ext cx="61929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15-600 </a:t>
            </a:r>
            <a:r>
              <a:rPr lang="en-GB" alt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micron diameter</a:t>
            </a:r>
            <a:endParaRPr lang="en-GB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918592" y="1717394"/>
            <a:ext cx="33119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1-5 </a:t>
            </a:r>
            <a:r>
              <a:rPr lang="en-GB" alt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microns thick</a:t>
            </a:r>
            <a:endParaRPr lang="en-GB" alt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3366145" y="2853747"/>
            <a:ext cx="0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204" name="Line 36"/>
          <p:cNvSpPr>
            <a:spLocks noChangeShapeType="1"/>
          </p:cNvSpPr>
          <p:nvPr/>
        </p:nvSpPr>
        <p:spPr bwMode="auto">
          <a:xfrm>
            <a:off x="1350020" y="2782310"/>
            <a:ext cx="0" cy="287337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27" name="Rectangle 59"/>
          <p:cNvSpPr>
            <a:spLocks noChangeArrowheads="1"/>
          </p:cNvSpPr>
          <p:nvPr/>
        </p:nvSpPr>
        <p:spPr bwMode="auto">
          <a:xfrm>
            <a:off x="457200" y="332278"/>
            <a:ext cx="7772400" cy="739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600" b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Glass Flake Production Method</a:t>
            </a:r>
          </a:p>
        </p:txBody>
      </p:sp>
      <p:sp>
        <p:nvSpPr>
          <p:cNvPr id="58428" name="Rectangle 60"/>
          <p:cNvSpPr>
            <a:spLocks noChangeArrowheads="1"/>
          </p:cNvSpPr>
          <p:nvPr/>
        </p:nvSpPr>
        <p:spPr bwMode="auto">
          <a:xfrm>
            <a:off x="1676400" y="2057400"/>
            <a:ext cx="1066800" cy="609600"/>
          </a:xfrm>
          <a:prstGeom prst="rect">
            <a:avLst/>
          </a:prstGeom>
          <a:solidFill>
            <a:srgbClr val="FF33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29" name="Line 61"/>
          <p:cNvSpPr>
            <a:spLocks noChangeShapeType="1"/>
          </p:cNvSpPr>
          <p:nvPr/>
        </p:nvSpPr>
        <p:spPr bwMode="auto">
          <a:xfrm flipV="1">
            <a:off x="2057400" y="2667000"/>
            <a:ext cx="0" cy="304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30" name="Line 62"/>
          <p:cNvSpPr>
            <a:spLocks noChangeShapeType="1"/>
          </p:cNvSpPr>
          <p:nvPr/>
        </p:nvSpPr>
        <p:spPr bwMode="auto">
          <a:xfrm flipV="1">
            <a:off x="2362200" y="2667000"/>
            <a:ext cx="0" cy="304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31" name="Line 63"/>
          <p:cNvSpPr>
            <a:spLocks noChangeShapeType="1"/>
          </p:cNvSpPr>
          <p:nvPr/>
        </p:nvSpPr>
        <p:spPr bwMode="auto">
          <a:xfrm>
            <a:off x="3200400" y="3962400"/>
            <a:ext cx="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32" name="Line 64"/>
          <p:cNvSpPr>
            <a:spLocks noChangeShapeType="1"/>
          </p:cNvSpPr>
          <p:nvPr/>
        </p:nvSpPr>
        <p:spPr bwMode="auto">
          <a:xfrm>
            <a:off x="2667000" y="3733800"/>
            <a:ext cx="0" cy="838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33" name="Line 65"/>
          <p:cNvSpPr>
            <a:spLocks noChangeShapeType="1"/>
          </p:cNvSpPr>
          <p:nvPr/>
        </p:nvSpPr>
        <p:spPr bwMode="auto">
          <a:xfrm>
            <a:off x="1752600" y="3733800"/>
            <a:ext cx="0" cy="838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34" name="Line 66"/>
          <p:cNvSpPr>
            <a:spLocks noChangeShapeType="1"/>
          </p:cNvSpPr>
          <p:nvPr/>
        </p:nvSpPr>
        <p:spPr bwMode="auto">
          <a:xfrm>
            <a:off x="1143000" y="3886200"/>
            <a:ext cx="0" cy="152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35" name="AutoShape 67"/>
          <p:cNvSpPr>
            <a:spLocks noChangeArrowheads="1"/>
          </p:cNvSpPr>
          <p:nvPr/>
        </p:nvSpPr>
        <p:spPr bwMode="auto">
          <a:xfrm rot="-5319232">
            <a:off x="1828800" y="2895600"/>
            <a:ext cx="762000" cy="914400"/>
          </a:xfrm>
          <a:prstGeom prst="flowChartDelay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36" name="Text Box 68"/>
          <p:cNvSpPr txBox="1">
            <a:spLocks noChangeArrowheads="1"/>
          </p:cNvSpPr>
          <p:nvPr/>
        </p:nvSpPr>
        <p:spPr bwMode="auto">
          <a:xfrm>
            <a:off x="1752600" y="3276600"/>
            <a:ext cx="914400" cy="36933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18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bubble</a:t>
            </a:r>
          </a:p>
        </p:txBody>
      </p:sp>
      <p:sp>
        <p:nvSpPr>
          <p:cNvPr id="58437" name="Oval 69"/>
          <p:cNvSpPr>
            <a:spLocks noChangeArrowheads="1"/>
          </p:cNvSpPr>
          <p:nvPr/>
        </p:nvSpPr>
        <p:spPr bwMode="auto">
          <a:xfrm>
            <a:off x="1524000" y="3429000"/>
            <a:ext cx="228600" cy="228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38" name="Oval 70"/>
          <p:cNvSpPr>
            <a:spLocks noChangeArrowheads="1"/>
          </p:cNvSpPr>
          <p:nvPr/>
        </p:nvSpPr>
        <p:spPr bwMode="auto">
          <a:xfrm>
            <a:off x="2667000" y="3429000"/>
            <a:ext cx="228600" cy="228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39" name="AutoShape 71"/>
          <p:cNvSpPr>
            <a:spLocks noChangeArrowheads="1"/>
          </p:cNvSpPr>
          <p:nvPr/>
        </p:nvSpPr>
        <p:spPr bwMode="auto">
          <a:xfrm rot="-10787155">
            <a:off x="608013" y="3884613"/>
            <a:ext cx="1295400" cy="609600"/>
          </a:xfrm>
          <a:prstGeom prst="wedgeRectCallout">
            <a:avLst>
              <a:gd name="adj1" fmla="val -45208"/>
              <a:gd name="adj2" fmla="val 69699"/>
            </a:avLst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 eaLnBrk="0" hangingPunct="0"/>
            <a:endParaRPr lang="en-US" altLang="en-US" sz="2000" b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40" name="Text Box 72"/>
          <p:cNvSpPr txBox="1">
            <a:spLocks noChangeArrowheads="1"/>
          </p:cNvSpPr>
          <p:nvPr/>
        </p:nvSpPr>
        <p:spPr bwMode="auto">
          <a:xfrm>
            <a:off x="609600" y="3886200"/>
            <a:ext cx="1219200" cy="6463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18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Freeze line</a:t>
            </a:r>
          </a:p>
        </p:txBody>
      </p:sp>
      <p:sp>
        <p:nvSpPr>
          <p:cNvPr id="58441" name="AutoShape 73"/>
          <p:cNvSpPr>
            <a:spLocks noChangeArrowheads="1"/>
          </p:cNvSpPr>
          <p:nvPr/>
        </p:nvSpPr>
        <p:spPr bwMode="auto">
          <a:xfrm>
            <a:off x="1371600" y="3124200"/>
            <a:ext cx="304800" cy="304800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800 w 21600"/>
              <a:gd name="T5" fmla="*/ 0 h 21600"/>
              <a:gd name="T6" fmla="*/ 2700 w 21600"/>
              <a:gd name="T7" fmla="*/ 10799 h 21600"/>
              <a:gd name="T8" fmla="*/ 10800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799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42" name="AutoShape 74"/>
          <p:cNvSpPr>
            <a:spLocks noChangeArrowheads="1"/>
          </p:cNvSpPr>
          <p:nvPr/>
        </p:nvSpPr>
        <p:spPr bwMode="auto">
          <a:xfrm rot="455825" flipH="1">
            <a:off x="2752725" y="3128963"/>
            <a:ext cx="228600" cy="304800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800 w 21600"/>
              <a:gd name="T5" fmla="*/ 0 h 21600"/>
              <a:gd name="T6" fmla="*/ 2700 w 21600"/>
              <a:gd name="T7" fmla="*/ 10799 h 21600"/>
              <a:gd name="T8" fmla="*/ 10800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799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43" name="Text Box 75"/>
          <p:cNvSpPr txBox="1">
            <a:spLocks noChangeArrowheads="1"/>
          </p:cNvSpPr>
          <p:nvPr/>
        </p:nvSpPr>
        <p:spPr bwMode="auto">
          <a:xfrm>
            <a:off x="457200" y="3276600"/>
            <a:ext cx="990600" cy="36933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18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Drive</a:t>
            </a:r>
          </a:p>
        </p:txBody>
      </p:sp>
      <p:sp>
        <p:nvSpPr>
          <p:cNvPr id="58444" name="Oval 76"/>
          <p:cNvSpPr>
            <a:spLocks noChangeArrowheads="1"/>
          </p:cNvSpPr>
          <p:nvPr/>
        </p:nvSpPr>
        <p:spPr bwMode="auto">
          <a:xfrm>
            <a:off x="2667000" y="4343400"/>
            <a:ext cx="533400" cy="533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45" name="Oval 77"/>
          <p:cNvSpPr>
            <a:spLocks noChangeArrowheads="1"/>
          </p:cNvSpPr>
          <p:nvPr/>
        </p:nvSpPr>
        <p:spPr bwMode="auto">
          <a:xfrm>
            <a:off x="1219200" y="4343400"/>
            <a:ext cx="533400" cy="533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46" name="Text Box 78"/>
          <p:cNvSpPr txBox="1">
            <a:spLocks noChangeArrowheads="1"/>
          </p:cNvSpPr>
          <p:nvPr/>
        </p:nvSpPr>
        <p:spPr bwMode="auto">
          <a:xfrm>
            <a:off x="533400" y="5029200"/>
            <a:ext cx="1143000" cy="36933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18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Milling</a:t>
            </a:r>
          </a:p>
        </p:txBody>
      </p:sp>
      <p:sp>
        <p:nvSpPr>
          <p:cNvPr id="58447" name="AutoShape 79"/>
          <p:cNvSpPr>
            <a:spLocks noChangeArrowheads="1"/>
          </p:cNvSpPr>
          <p:nvPr/>
        </p:nvSpPr>
        <p:spPr bwMode="auto">
          <a:xfrm>
            <a:off x="1981200" y="4724400"/>
            <a:ext cx="76200" cy="76200"/>
          </a:xfrm>
          <a:prstGeom prst="flowChartPreparation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48" name="AutoShape 80"/>
          <p:cNvSpPr>
            <a:spLocks noChangeArrowheads="1"/>
          </p:cNvSpPr>
          <p:nvPr/>
        </p:nvSpPr>
        <p:spPr bwMode="auto">
          <a:xfrm>
            <a:off x="1981200" y="4953000"/>
            <a:ext cx="76200" cy="76200"/>
          </a:xfrm>
          <a:prstGeom prst="flowChartPreparation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49" name="AutoShape 81"/>
          <p:cNvSpPr>
            <a:spLocks noChangeArrowheads="1"/>
          </p:cNvSpPr>
          <p:nvPr/>
        </p:nvSpPr>
        <p:spPr bwMode="auto">
          <a:xfrm>
            <a:off x="2362200" y="4724400"/>
            <a:ext cx="76200" cy="76200"/>
          </a:xfrm>
          <a:prstGeom prst="flowChartPreparation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50" name="AutoShape 82"/>
          <p:cNvSpPr>
            <a:spLocks noChangeArrowheads="1"/>
          </p:cNvSpPr>
          <p:nvPr/>
        </p:nvSpPr>
        <p:spPr bwMode="auto">
          <a:xfrm>
            <a:off x="2362200" y="4953000"/>
            <a:ext cx="76200" cy="76200"/>
          </a:xfrm>
          <a:prstGeom prst="flowChartPreparation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51" name="AutoShape 83"/>
          <p:cNvSpPr>
            <a:spLocks noChangeArrowheads="1"/>
          </p:cNvSpPr>
          <p:nvPr/>
        </p:nvSpPr>
        <p:spPr bwMode="auto">
          <a:xfrm>
            <a:off x="2209800" y="4800600"/>
            <a:ext cx="76200" cy="76200"/>
          </a:xfrm>
          <a:prstGeom prst="flowChartPreparation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52" name="AutoShape 84"/>
          <p:cNvSpPr>
            <a:spLocks noChangeArrowheads="1"/>
          </p:cNvSpPr>
          <p:nvPr/>
        </p:nvSpPr>
        <p:spPr bwMode="auto">
          <a:xfrm>
            <a:off x="1828800" y="4724400"/>
            <a:ext cx="76200" cy="76200"/>
          </a:xfrm>
          <a:prstGeom prst="flowChartPreparation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53" name="AutoShape 85"/>
          <p:cNvSpPr>
            <a:spLocks noChangeArrowheads="1"/>
          </p:cNvSpPr>
          <p:nvPr/>
        </p:nvSpPr>
        <p:spPr bwMode="auto">
          <a:xfrm>
            <a:off x="2514600" y="4800600"/>
            <a:ext cx="76200" cy="76200"/>
          </a:xfrm>
          <a:prstGeom prst="flowChartPreparation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54" name="AutoShape 86"/>
          <p:cNvSpPr>
            <a:spLocks noChangeArrowheads="1"/>
          </p:cNvSpPr>
          <p:nvPr/>
        </p:nvSpPr>
        <p:spPr bwMode="auto">
          <a:xfrm>
            <a:off x="2133600" y="4876800"/>
            <a:ext cx="76200" cy="76200"/>
          </a:xfrm>
          <a:prstGeom prst="flowChartPreparation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55" name="AutoShape 87"/>
          <p:cNvSpPr>
            <a:spLocks noChangeArrowheads="1"/>
          </p:cNvSpPr>
          <p:nvPr/>
        </p:nvSpPr>
        <p:spPr bwMode="auto">
          <a:xfrm>
            <a:off x="2286000" y="5029200"/>
            <a:ext cx="76200" cy="76200"/>
          </a:xfrm>
          <a:prstGeom prst="flowChartPreparation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56" name="AutoShape 88"/>
          <p:cNvSpPr>
            <a:spLocks noChangeArrowheads="1"/>
          </p:cNvSpPr>
          <p:nvPr/>
        </p:nvSpPr>
        <p:spPr bwMode="auto">
          <a:xfrm>
            <a:off x="2438400" y="5181600"/>
            <a:ext cx="76200" cy="76200"/>
          </a:xfrm>
          <a:prstGeom prst="flowChartPreparation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57" name="AutoShape 89"/>
          <p:cNvSpPr>
            <a:spLocks noChangeArrowheads="1"/>
          </p:cNvSpPr>
          <p:nvPr/>
        </p:nvSpPr>
        <p:spPr bwMode="auto">
          <a:xfrm>
            <a:off x="2514600" y="4953000"/>
            <a:ext cx="76200" cy="76200"/>
          </a:xfrm>
          <a:prstGeom prst="flowChartPreparation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58" name="AutoShape 90"/>
          <p:cNvSpPr>
            <a:spLocks noChangeArrowheads="1"/>
          </p:cNvSpPr>
          <p:nvPr/>
        </p:nvSpPr>
        <p:spPr bwMode="auto">
          <a:xfrm>
            <a:off x="1828800" y="5029200"/>
            <a:ext cx="76200" cy="76200"/>
          </a:xfrm>
          <a:prstGeom prst="flowChartPreparation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59" name="AutoShape 91"/>
          <p:cNvSpPr>
            <a:spLocks noChangeArrowheads="1"/>
          </p:cNvSpPr>
          <p:nvPr/>
        </p:nvSpPr>
        <p:spPr bwMode="auto">
          <a:xfrm>
            <a:off x="2133600" y="5029200"/>
            <a:ext cx="76200" cy="76200"/>
          </a:xfrm>
          <a:prstGeom prst="flowChartPreparation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60" name="AutoShape 92"/>
          <p:cNvSpPr>
            <a:spLocks noChangeArrowheads="1"/>
          </p:cNvSpPr>
          <p:nvPr/>
        </p:nvSpPr>
        <p:spPr bwMode="auto">
          <a:xfrm>
            <a:off x="1905000" y="4876800"/>
            <a:ext cx="76200" cy="76200"/>
          </a:xfrm>
          <a:prstGeom prst="flowChartPreparation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61" name="AutoShape 93"/>
          <p:cNvSpPr>
            <a:spLocks noChangeArrowheads="1"/>
          </p:cNvSpPr>
          <p:nvPr/>
        </p:nvSpPr>
        <p:spPr bwMode="auto">
          <a:xfrm>
            <a:off x="1752600" y="4876800"/>
            <a:ext cx="76200" cy="76200"/>
          </a:xfrm>
          <a:prstGeom prst="flowChartPreparation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62" name="AutoShape 94"/>
          <p:cNvSpPr>
            <a:spLocks noChangeArrowheads="1"/>
          </p:cNvSpPr>
          <p:nvPr/>
        </p:nvSpPr>
        <p:spPr bwMode="auto">
          <a:xfrm>
            <a:off x="2590800" y="5105400"/>
            <a:ext cx="76200" cy="76200"/>
          </a:xfrm>
          <a:prstGeom prst="flowChartPreparation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63" name="AutoShape 95"/>
          <p:cNvSpPr>
            <a:spLocks noChangeArrowheads="1"/>
          </p:cNvSpPr>
          <p:nvPr/>
        </p:nvSpPr>
        <p:spPr bwMode="auto">
          <a:xfrm>
            <a:off x="2590800" y="5334000"/>
            <a:ext cx="76200" cy="76200"/>
          </a:xfrm>
          <a:prstGeom prst="flowChartPreparation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64" name="AutoShape 96"/>
          <p:cNvSpPr>
            <a:spLocks noChangeArrowheads="1"/>
          </p:cNvSpPr>
          <p:nvPr/>
        </p:nvSpPr>
        <p:spPr bwMode="auto">
          <a:xfrm>
            <a:off x="1981200" y="5105400"/>
            <a:ext cx="76200" cy="76200"/>
          </a:xfrm>
          <a:prstGeom prst="flowChartPreparation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65" name="AutoShape 97"/>
          <p:cNvSpPr>
            <a:spLocks noChangeArrowheads="1"/>
          </p:cNvSpPr>
          <p:nvPr/>
        </p:nvSpPr>
        <p:spPr bwMode="auto">
          <a:xfrm>
            <a:off x="2209800" y="5181600"/>
            <a:ext cx="76200" cy="76200"/>
          </a:xfrm>
          <a:prstGeom prst="flowChartPreparation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66" name="Freeform 98"/>
          <p:cNvSpPr>
            <a:spLocks/>
          </p:cNvSpPr>
          <p:nvPr/>
        </p:nvSpPr>
        <p:spPr bwMode="auto">
          <a:xfrm>
            <a:off x="1754188" y="4575175"/>
            <a:ext cx="958850" cy="107950"/>
          </a:xfrm>
          <a:custGeom>
            <a:avLst/>
            <a:gdLst>
              <a:gd name="T0" fmla="*/ 0 w 604"/>
              <a:gd name="T1" fmla="*/ 35 h 68"/>
              <a:gd name="T2" fmla="*/ 124 w 604"/>
              <a:gd name="T3" fmla="*/ 27 h 68"/>
              <a:gd name="T4" fmla="*/ 240 w 604"/>
              <a:gd name="T5" fmla="*/ 20 h 68"/>
              <a:gd name="T6" fmla="*/ 284 w 604"/>
              <a:gd name="T7" fmla="*/ 13 h 68"/>
              <a:gd name="T8" fmla="*/ 328 w 604"/>
              <a:gd name="T9" fmla="*/ 27 h 68"/>
              <a:gd name="T10" fmla="*/ 422 w 604"/>
              <a:gd name="T11" fmla="*/ 49 h 68"/>
              <a:gd name="T12" fmla="*/ 546 w 604"/>
              <a:gd name="T13" fmla="*/ 20 h 68"/>
              <a:gd name="T14" fmla="*/ 604 w 604"/>
              <a:gd name="T15" fmla="*/ 27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04" h="68">
                <a:moveTo>
                  <a:pt x="0" y="35"/>
                </a:moveTo>
                <a:cubicBezTo>
                  <a:pt x="44" y="25"/>
                  <a:pt x="80" y="37"/>
                  <a:pt x="124" y="27"/>
                </a:cubicBezTo>
                <a:cubicBezTo>
                  <a:pt x="163" y="41"/>
                  <a:pt x="201" y="32"/>
                  <a:pt x="240" y="20"/>
                </a:cubicBezTo>
                <a:cubicBezTo>
                  <a:pt x="269" y="0"/>
                  <a:pt x="253" y="3"/>
                  <a:pt x="284" y="13"/>
                </a:cubicBezTo>
                <a:cubicBezTo>
                  <a:pt x="299" y="18"/>
                  <a:pt x="328" y="27"/>
                  <a:pt x="328" y="27"/>
                </a:cubicBezTo>
                <a:cubicBezTo>
                  <a:pt x="354" y="68"/>
                  <a:pt x="371" y="55"/>
                  <a:pt x="422" y="49"/>
                </a:cubicBezTo>
                <a:cubicBezTo>
                  <a:pt x="463" y="36"/>
                  <a:pt x="505" y="33"/>
                  <a:pt x="546" y="20"/>
                </a:cubicBezTo>
                <a:cubicBezTo>
                  <a:pt x="594" y="28"/>
                  <a:pt x="574" y="27"/>
                  <a:pt x="604" y="27"/>
                </a:cubicBezTo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67" name="Line 99"/>
          <p:cNvSpPr>
            <a:spLocks noChangeShapeType="1"/>
          </p:cNvSpPr>
          <p:nvPr/>
        </p:nvSpPr>
        <p:spPr bwMode="auto">
          <a:xfrm flipH="1" flipV="1">
            <a:off x="3779838" y="1268413"/>
            <a:ext cx="0" cy="439261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68" name="Line 100"/>
          <p:cNvSpPr>
            <a:spLocks noChangeShapeType="1"/>
          </p:cNvSpPr>
          <p:nvPr/>
        </p:nvSpPr>
        <p:spPr bwMode="auto">
          <a:xfrm>
            <a:off x="3779838" y="1268413"/>
            <a:ext cx="1981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69" name="Rectangle 101"/>
          <p:cNvSpPr>
            <a:spLocks noChangeArrowheads="1"/>
          </p:cNvSpPr>
          <p:nvPr/>
        </p:nvSpPr>
        <p:spPr bwMode="auto">
          <a:xfrm>
            <a:off x="5076825" y="1484313"/>
            <a:ext cx="1676400" cy="2743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70" name="Line 102"/>
          <p:cNvSpPr>
            <a:spLocks noChangeShapeType="1"/>
          </p:cNvSpPr>
          <p:nvPr/>
        </p:nvSpPr>
        <p:spPr bwMode="auto">
          <a:xfrm>
            <a:off x="5076825" y="2133600"/>
            <a:ext cx="1676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71" name="Line 103"/>
          <p:cNvSpPr>
            <a:spLocks noChangeShapeType="1"/>
          </p:cNvSpPr>
          <p:nvPr/>
        </p:nvSpPr>
        <p:spPr bwMode="auto">
          <a:xfrm>
            <a:off x="5076825" y="3500438"/>
            <a:ext cx="1676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72" name="Text Box 104"/>
          <p:cNvSpPr txBox="1">
            <a:spLocks noChangeArrowheads="1"/>
          </p:cNvSpPr>
          <p:nvPr/>
        </p:nvSpPr>
        <p:spPr bwMode="auto">
          <a:xfrm>
            <a:off x="6781800" y="1560513"/>
            <a:ext cx="1600200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0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O/size</a:t>
            </a:r>
          </a:p>
        </p:txBody>
      </p:sp>
      <p:sp>
        <p:nvSpPr>
          <p:cNvPr id="58473" name="Text Box 105"/>
          <p:cNvSpPr txBox="1">
            <a:spLocks noChangeArrowheads="1"/>
          </p:cNvSpPr>
          <p:nvPr/>
        </p:nvSpPr>
        <p:spPr bwMode="auto">
          <a:xfrm>
            <a:off x="6804025" y="2259013"/>
            <a:ext cx="1600200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0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600</a:t>
            </a:r>
          </a:p>
        </p:txBody>
      </p:sp>
      <p:sp>
        <p:nvSpPr>
          <p:cNvPr id="58474" name="Text Box 106"/>
          <p:cNvSpPr txBox="1">
            <a:spLocks noChangeArrowheads="1"/>
          </p:cNvSpPr>
          <p:nvPr/>
        </p:nvSpPr>
        <p:spPr bwMode="auto">
          <a:xfrm>
            <a:off x="6804025" y="2906713"/>
            <a:ext cx="1600200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0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160</a:t>
            </a:r>
          </a:p>
        </p:txBody>
      </p:sp>
      <p:sp>
        <p:nvSpPr>
          <p:cNvPr id="58475" name="Text Box 107"/>
          <p:cNvSpPr txBox="1">
            <a:spLocks noChangeArrowheads="1"/>
          </p:cNvSpPr>
          <p:nvPr/>
        </p:nvSpPr>
        <p:spPr bwMode="auto">
          <a:xfrm>
            <a:off x="6804025" y="3698875"/>
            <a:ext cx="1447800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0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&lt;160</a:t>
            </a:r>
          </a:p>
        </p:txBody>
      </p:sp>
      <p:sp>
        <p:nvSpPr>
          <p:cNvPr id="58476" name="Text Box 108"/>
          <p:cNvSpPr txBox="1">
            <a:spLocks noChangeArrowheads="1"/>
          </p:cNvSpPr>
          <p:nvPr/>
        </p:nvSpPr>
        <p:spPr bwMode="auto">
          <a:xfrm>
            <a:off x="5003800" y="4581525"/>
            <a:ext cx="3505200" cy="7078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0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off-line milling  for 015 grades and Metashine</a:t>
            </a:r>
          </a:p>
        </p:txBody>
      </p:sp>
      <p:sp>
        <p:nvSpPr>
          <p:cNvPr id="58477" name="Line 109"/>
          <p:cNvSpPr>
            <a:spLocks noChangeShapeType="1"/>
          </p:cNvSpPr>
          <p:nvPr/>
        </p:nvSpPr>
        <p:spPr bwMode="auto">
          <a:xfrm>
            <a:off x="5795963" y="1268413"/>
            <a:ext cx="0" cy="215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78" name="Line 110"/>
          <p:cNvSpPr>
            <a:spLocks noChangeShapeType="1"/>
          </p:cNvSpPr>
          <p:nvPr/>
        </p:nvSpPr>
        <p:spPr bwMode="auto">
          <a:xfrm>
            <a:off x="5795963" y="4221163"/>
            <a:ext cx="0" cy="304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79" name="Text Box 111"/>
          <p:cNvSpPr txBox="1">
            <a:spLocks noChangeArrowheads="1"/>
          </p:cNvSpPr>
          <p:nvPr/>
        </p:nvSpPr>
        <p:spPr bwMode="auto">
          <a:xfrm>
            <a:off x="1835150" y="2276475"/>
            <a:ext cx="7921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b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</a:t>
            </a:r>
            <a:endParaRPr lang="en-US" altLang="en-US" sz="2000" b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80" name="Line 112"/>
          <p:cNvSpPr>
            <a:spLocks noChangeShapeType="1"/>
          </p:cNvSpPr>
          <p:nvPr/>
        </p:nvSpPr>
        <p:spPr bwMode="auto">
          <a:xfrm flipH="1">
            <a:off x="5076825" y="2781300"/>
            <a:ext cx="1655763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481" name="Line 113"/>
          <p:cNvSpPr>
            <a:spLocks noChangeShapeType="1"/>
          </p:cNvSpPr>
          <p:nvPr/>
        </p:nvSpPr>
        <p:spPr bwMode="auto">
          <a:xfrm>
            <a:off x="2195513" y="5661025"/>
            <a:ext cx="1655762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ChangeArrowheads="1"/>
          </p:cNvSpPr>
          <p:nvPr/>
        </p:nvSpPr>
        <p:spPr bwMode="black">
          <a:xfrm>
            <a:off x="1108472" y="123032"/>
            <a:ext cx="6495256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Glass Flake works </a:t>
            </a: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1046163" y="1698625"/>
            <a:ext cx="3168650" cy="19431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614" name="Rectangle 6" descr="Blue tissue paper"/>
          <p:cNvSpPr>
            <a:spLocks noChangeArrowheads="1"/>
          </p:cNvSpPr>
          <p:nvPr/>
        </p:nvSpPr>
        <p:spPr bwMode="auto">
          <a:xfrm>
            <a:off x="1046163" y="1409700"/>
            <a:ext cx="3168650" cy="288925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68615" name="Group 7"/>
          <p:cNvGrpSpPr>
            <a:grpSpLocks/>
          </p:cNvGrpSpPr>
          <p:nvPr/>
        </p:nvGrpSpPr>
        <p:grpSpPr bwMode="auto">
          <a:xfrm>
            <a:off x="1406525" y="1625600"/>
            <a:ext cx="144463" cy="2044700"/>
            <a:chOff x="3661" y="1412"/>
            <a:chExt cx="239" cy="1288"/>
          </a:xfrm>
        </p:grpSpPr>
        <p:sp>
          <p:nvSpPr>
            <p:cNvPr id="68616" name="AutoShape 8" descr="Blue tissue paper"/>
            <p:cNvSpPr>
              <a:spLocks noChangeArrowheads="1"/>
            </p:cNvSpPr>
            <p:nvPr/>
          </p:nvSpPr>
          <p:spPr bwMode="auto">
            <a:xfrm rot="-5400000">
              <a:off x="3651" y="1434"/>
              <a:ext cx="272" cy="227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400"/>
                    <a:pt x="16200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799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17" name="AutoShape 9" descr="Blue tissue paper"/>
            <p:cNvSpPr>
              <a:spLocks noChangeArrowheads="1"/>
            </p:cNvSpPr>
            <p:nvPr/>
          </p:nvSpPr>
          <p:spPr bwMode="auto">
            <a:xfrm rot="5400000" flipH="1">
              <a:off x="3642" y="1637"/>
              <a:ext cx="272" cy="227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400"/>
                    <a:pt x="16200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799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18" name="AutoShape 10" descr="Blue tissue paper"/>
            <p:cNvSpPr>
              <a:spLocks noChangeArrowheads="1"/>
            </p:cNvSpPr>
            <p:nvPr/>
          </p:nvSpPr>
          <p:spPr bwMode="auto">
            <a:xfrm rot="-5400000">
              <a:off x="3645" y="1840"/>
              <a:ext cx="272" cy="227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400"/>
                    <a:pt x="16200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799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19" name="AutoShape 11" descr="Blue tissue paper"/>
            <p:cNvSpPr>
              <a:spLocks noChangeArrowheads="1"/>
            </p:cNvSpPr>
            <p:nvPr/>
          </p:nvSpPr>
          <p:spPr bwMode="auto">
            <a:xfrm rot="5400000" flipH="1">
              <a:off x="3644" y="2044"/>
              <a:ext cx="272" cy="227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400"/>
                    <a:pt x="16200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799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20" name="AutoShape 12" descr="Blue tissue paper"/>
            <p:cNvSpPr>
              <a:spLocks noChangeArrowheads="1"/>
            </p:cNvSpPr>
            <p:nvPr/>
          </p:nvSpPr>
          <p:spPr bwMode="auto">
            <a:xfrm rot="-5400000">
              <a:off x="3645" y="2247"/>
              <a:ext cx="272" cy="227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400"/>
                    <a:pt x="16200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799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21" name="AutoShape 13" descr="Blue tissue paper"/>
            <p:cNvSpPr>
              <a:spLocks noChangeArrowheads="1"/>
            </p:cNvSpPr>
            <p:nvPr/>
          </p:nvSpPr>
          <p:spPr bwMode="auto">
            <a:xfrm rot="5400000" flipH="1">
              <a:off x="3639" y="2450"/>
              <a:ext cx="272" cy="227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400"/>
                    <a:pt x="16200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799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8622" name="Rectangle 14" descr="White marble"/>
          <p:cNvSpPr>
            <a:spLocks noChangeArrowheads="1"/>
          </p:cNvSpPr>
          <p:nvPr/>
        </p:nvSpPr>
        <p:spPr bwMode="auto">
          <a:xfrm>
            <a:off x="1042988" y="3644900"/>
            <a:ext cx="3168650" cy="2889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623" name="Rectangle 15" descr="Blue tissue paper"/>
          <p:cNvSpPr>
            <a:spLocks noChangeArrowheads="1"/>
          </p:cNvSpPr>
          <p:nvPr/>
        </p:nvSpPr>
        <p:spPr bwMode="auto">
          <a:xfrm>
            <a:off x="4359275" y="1409700"/>
            <a:ext cx="3168650" cy="288925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624" name="Rectangle 16" descr="White marble"/>
          <p:cNvSpPr>
            <a:spLocks noChangeArrowheads="1"/>
          </p:cNvSpPr>
          <p:nvPr/>
        </p:nvSpPr>
        <p:spPr bwMode="auto">
          <a:xfrm>
            <a:off x="4356100" y="3644900"/>
            <a:ext cx="3168650" cy="2889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625" name="Rectangle 17"/>
          <p:cNvSpPr>
            <a:spLocks noChangeArrowheads="1"/>
          </p:cNvSpPr>
          <p:nvPr/>
        </p:nvSpPr>
        <p:spPr bwMode="auto">
          <a:xfrm>
            <a:off x="4359275" y="1698625"/>
            <a:ext cx="3168650" cy="19431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626" name="Freeform 18"/>
          <p:cNvSpPr>
            <a:spLocks/>
          </p:cNvSpPr>
          <p:nvPr/>
        </p:nvSpPr>
        <p:spPr bwMode="auto">
          <a:xfrm>
            <a:off x="4862513" y="1758950"/>
            <a:ext cx="1152525" cy="1882775"/>
          </a:xfrm>
          <a:custGeom>
            <a:avLst/>
            <a:gdLst>
              <a:gd name="T0" fmla="*/ 0 w 726"/>
              <a:gd name="T1" fmla="*/ 7 h 1186"/>
              <a:gd name="T2" fmla="*/ 409 w 726"/>
              <a:gd name="T3" fmla="*/ 7 h 1186"/>
              <a:gd name="T4" fmla="*/ 409 w 726"/>
              <a:gd name="T5" fmla="*/ 52 h 1186"/>
              <a:gd name="T6" fmla="*/ 91 w 726"/>
              <a:gd name="T7" fmla="*/ 98 h 1186"/>
              <a:gd name="T8" fmla="*/ 137 w 726"/>
              <a:gd name="T9" fmla="*/ 143 h 1186"/>
              <a:gd name="T10" fmla="*/ 409 w 726"/>
              <a:gd name="T11" fmla="*/ 188 h 1186"/>
              <a:gd name="T12" fmla="*/ 409 w 726"/>
              <a:gd name="T13" fmla="*/ 234 h 1186"/>
              <a:gd name="T14" fmla="*/ 681 w 726"/>
              <a:gd name="T15" fmla="*/ 279 h 1186"/>
              <a:gd name="T16" fmla="*/ 681 w 726"/>
              <a:gd name="T17" fmla="*/ 324 h 1186"/>
              <a:gd name="T18" fmla="*/ 454 w 726"/>
              <a:gd name="T19" fmla="*/ 324 h 1186"/>
              <a:gd name="T20" fmla="*/ 454 w 726"/>
              <a:gd name="T21" fmla="*/ 415 h 1186"/>
              <a:gd name="T22" fmla="*/ 137 w 726"/>
              <a:gd name="T23" fmla="*/ 415 h 1186"/>
              <a:gd name="T24" fmla="*/ 137 w 726"/>
              <a:gd name="T25" fmla="*/ 506 h 1186"/>
              <a:gd name="T26" fmla="*/ 409 w 726"/>
              <a:gd name="T27" fmla="*/ 506 h 1186"/>
              <a:gd name="T28" fmla="*/ 409 w 726"/>
              <a:gd name="T29" fmla="*/ 597 h 1186"/>
              <a:gd name="T30" fmla="*/ 635 w 726"/>
              <a:gd name="T31" fmla="*/ 642 h 1186"/>
              <a:gd name="T32" fmla="*/ 635 w 726"/>
              <a:gd name="T33" fmla="*/ 687 h 1186"/>
              <a:gd name="T34" fmla="*/ 454 w 726"/>
              <a:gd name="T35" fmla="*/ 733 h 1186"/>
              <a:gd name="T36" fmla="*/ 454 w 726"/>
              <a:gd name="T37" fmla="*/ 778 h 1186"/>
              <a:gd name="T38" fmla="*/ 91 w 726"/>
              <a:gd name="T39" fmla="*/ 823 h 1186"/>
              <a:gd name="T40" fmla="*/ 137 w 726"/>
              <a:gd name="T41" fmla="*/ 869 h 1186"/>
              <a:gd name="T42" fmla="*/ 409 w 726"/>
              <a:gd name="T43" fmla="*/ 869 h 1186"/>
              <a:gd name="T44" fmla="*/ 409 w 726"/>
              <a:gd name="T45" fmla="*/ 959 h 1186"/>
              <a:gd name="T46" fmla="*/ 681 w 726"/>
              <a:gd name="T47" fmla="*/ 1005 h 1186"/>
              <a:gd name="T48" fmla="*/ 681 w 726"/>
              <a:gd name="T49" fmla="*/ 1050 h 1186"/>
              <a:gd name="T50" fmla="*/ 409 w 726"/>
              <a:gd name="T51" fmla="*/ 1050 h 1186"/>
              <a:gd name="T52" fmla="*/ 409 w 726"/>
              <a:gd name="T53" fmla="*/ 1186 h 1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726" h="1186">
                <a:moveTo>
                  <a:pt x="0" y="7"/>
                </a:moveTo>
                <a:cubicBezTo>
                  <a:pt x="170" y="3"/>
                  <a:pt x="341" y="0"/>
                  <a:pt x="409" y="7"/>
                </a:cubicBezTo>
                <a:cubicBezTo>
                  <a:pt x="477" y="14"/>
                  <a:pt x="462" y="37"/>
                  <a:pt x="409" y="52"/>
                </a:cubicBezTo>
                <a:cubicBezTo>
                  <a:pt x="356" y="67"/>
                  <a:pt x="136" y="83"/>
                  <a:pt x="91" y="98"/>
                </a:cubicBezTo>
                <a:cubicBezTo>
                  <a:pt x="46" y="113"/>
                  <a:pt x="84" y="128"/>
                  <a:pt x="137" y="143"/>
                </a:cubicBezTo>
                <a:cubicBezTo>
                  <a:pt x="190" y="158"/>
                  <a:pt x="364" y="173"/>
                  <a:pt x="409" y="188"/>
                </a:cubicBezTo>
                <a:cubicBezTo>
                  <a:pt x="454" y="203"/>
                  <a:pt x="364" y="219"/>
                  <a:pt x="409" y="234"/>
                </a:cubicBezTo>
                <a:cubicBezTo>
                  <a:pt x="454" y="249"/>
                  <a:pt x="636" y="264"/>
                  <a:pt x="681" y="279"/>
                </a:cubicBezTo>
                <a:cubicBezTo>
                  <a:pt x="726" y="294"/>
                  <a:pt x="719" y="317"/>
                  <a:pt x="681" y="324"/>
                </a:cubicBezTo>
                <a:cubicBezTo>
                  <a:pt x="643" y="331"/>
                  <a:pt x="492" y="309"/>
                  <a:pt x="454" y="324"/>
                </a:cubicBezTo>
                <a:cubicBezTo>
                  <a:pt x="416" y="339"/>
                  <a:pt x="507" y="400"/>
                  <a:pt x="454" y="415"/>
                </a:cubicBezTo>
                <a:cubicBezTo>
                  <a:pt x="401" y="430"/>
                  <a:pt x="190" y="400"/>
                  <a:pt x="137" y="415"/>
                </a:cubicBezTo>
                <a:cubicBezTo>
                  <a:pt x="84" y="430"/>
                  <a:pt x="92" y="491"/>
                  <a:pt x="137" y="506"/>
                </a:cubicBezTo>
                <a:cubicBezTo>
                  <a:pt x="182" y="521"/>
                  <a:pt x="364" y="491"/>
                  <a:pt x="409" y="506"/>
                </a:cubicBezTo>
                <a:cubicBezTo>
                  <a:pt x="454" y="521"/>
                  <a:pt x="372" y="574"/>
                  <a:pt x="409" y="597"/>
                </a:cubicBezTo>
                <a:cubicBezTo>
                  <a:pt x="446" y="620"/>
                  <a:pt x="597" y="627"/>
                  <a:pt x="635" y="642"/>
                </a:cubicBezTo>
                <a:cubicBezTo>
                  <a:pt x="673" y="657"/>
                  <a:pt x="665" y="672"/>
                  <a:pt x="635" y="687"/>
                </a:cubicBezTo>
                <a:cubicBezTo>
                  <a:pt x="605" y="702"/>
                  <a:pt x="484" y="718"/>
                  <a:pt x="454" y="733"/>
                </a:cubicBezTo>
                <a:cubicBezTo>
                  <a:pt x="424" y="748"/>
                  <a:pt x="514" y="763"/>
                  <a:pt x="454" y="778"/>
                </a:cubicBezTo>
                <a:cubicBezTo>
                  <a:pt x="394" y="793"/>
                  <a:pt x="144" y="808"/>
                  <a:pt x="91" y="823"/>
                </a:cubicBezTo>
                <a:cubicBezTo>
                  <a:pt x="38" y="838"/>
                  <a:pt x="84" y="861"/>
                  <a:pt x="137" y="869"/>
                </a:cubicBezTo>
                <a:cubicBezTo>
                  <a:pt x="190" y="877"/>
                  <a:pt x="364" y="854"/>
                  <a:pt x="409" y="869"/>
                </a:cubicBezTo>
                <a:cubicBezTo>
                  <a:pt x="454" y="884"/>
                  <a:pt x="364" y="936"/>
                  <a:pt x="409" y="959"/>
                </a:cubicBezTo>
                <a:cubicBezTo>
                  <a:pt x="454" y="982"/>
                  <a:pt x="636" y="990"/>
                  <a:pt x="681" y="1005"/>
                </a:cubicBezTo>
                <a:cubicBezTo>
                  <a:pt x="726" y="1020"/>
                  <a:pt x="726" y="1043"/>
                  <a:pt x="681" y="1050"/>
                </a:cubicBezTo>
                <a:cubicBezTo>
                  <a:pt x="636" y="1057"/>
                  <a:pt x="454" y="1027"/>
                  <a:pt x="409" y="1050"/>
                </a:cubicBezTo>
                <a:cubicBezTo>
                  <a:pt x="364" y="1073"/>
                  <a:pt x="386" y="1129"/>
                  <a:pt x="409" y="1186"/>
                </a:cubicBezTo>
              </a:path>
            </a:pathLst>
          </a:custGeom>
          <a:noFill/>
          <a:ln w="127000">
            <a:pattFill prst="sphere">
              <a:fgClr>
                <a:srgbClr val="CCFFFF"/>
              </a:fgClr>
              <a:bgClr>
                <a:schemeClr val="tx1"/>
              </a:bgClr>
            </a:patt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627" name="Rectangle 19"/>
          <p:cNvSpPr>
            <a:spLocks noChangeArrowheads="1"/>
          </p:cNvSpPr>
          <p:nvPr/>
        </p:nvSpPr>
        <p:spPr bwMode="auto">
          <a:xfrm>
            <a:off x="4862513" y="1698625"/>
            <a:ext cx="1225550" cy="19431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68628" name="Group 20"/>
          <p:cNvGrpSpPr>
            <a:grpSpLocks/>
          </p:cNvGrpSpPr>
          <p:nvPr/>
        </p:nvGrpSpPr>
        <p:grpSpPr bwMode="auto">
          <a:xfrm>
            <a:off x="4359275" y="1770063"/>
            <a:ext cx="3168650" cy="1798637"/>
            <a:chOff x="2744" y="1389"/>
            <a:chExt cx="1996" cy="1133"/>
          </a:xfrm>
        </p:grpSpPr>
        <p:sp>
          <p:nvSpPr>
            <p:cNvPr id="68629" name="Rectangle 21"/>
            <p:cNvSpPr>
              <a:spLocks noChangeArrowheads="1"/>
            </p:cNvSpPr>
            <p:nvPr/>
          </p:nvSpPr>
          <p:spPr bwMode="auto">
            <a:xfrm>
              <a:off x="2789" y="1389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30" name="Rectangle 22"/>
            <p:cNvSpPr>
              <a:spLocks noChangeArrowheads="1"/>
            </p:cNvSpPr>
            <p:nvPr/>
          </p:nvSpPr>
          <p:spPr bwMode="auto">
            <a:xfrm>
              <a:off x="3560" y="1389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31" name="Rectangle 23"/>
            <p:cNvSpPr>
              <a:spLocks noChangeArrowheads="1"/>
            </p:cNvSpPr>
            <p:nvPr/>
          </p:nvSpPr>
          <p:spPr bwMode="auto">
            <a:xfrm>
              <a:off x="3198" y="1480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32" name="Rectangle 24"/>
            <p:cNvSpPr>
              <a:spLocks noChangeArrowheads="1"/>
            </p:cNvSpPr>
            <p:nvPr/>
          </p:nvSpPr>
          <p:spPr bwMode="auto">
            <a:xfrm>
              <a:off x="2789" y="1570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33" name="Rectangle 25"/>
            <p:cNvSpPr>
              <a:spLocks noChangeArrowheads="1"/>
            </p:cNvSpPr>
            <p:nvPr/>
          </p:nvSpPr>
          <p:spPr bwMode="auto">
            <a:xfrm>
              <a:off x="3515" y="1570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34" name="Rectangle 26"/>
            <p:cNvSpPr>
              <a:spLocks noChangeArrowheads="1"/>
            </p:cNvSpPr>
            <p:nvPr/>
          </p:nvSpPr>
          <p:spPr bwMode="auto">
            <a:xfrm>
              <a:off x="2744" y="1661"/>
              <a:ext cx="209" cy="45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35" name="Rectangle 27"/>
            <p:cNvSpPr>
              <a:spLocks noChangeArrowheads="1"/>
            </p:cNvSpPr>
            <p:nvPr/>
          </p:nvSpPr>
          <p:spPr bwMode="auto">
            <a:xfrm>
              <a:off x="2744" y="1480"/>
              <a:ext cx="391" cy="45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36" name="Rectangle 28"/>
            <p:cNvSpPr>
              <a:spLocks noChangeArrowheads="1"/>
            </p:cNvSpPr>
            <p:nvPr/>
          </p:nvSpPr>
          <p:spPr bwMode="auto">
            <a:xfrm>
              <a:off x="3016" y="1661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37" name="Rectangle 29"/>
            <p:cNvSpPr>
              <a:spLocks noChangeArrowheads="1"/>
            </p:cNvSpPr>
            <p:nvPr/>
          </p:nvSpPr>
          <p:spPr bwMode="auto">
            <a:xfrm>
              <a:off x="3787" y="1661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38" name="Rectangle 30"/>
            <p:cNvSpPr>
              <a:spLocks noChangeArrowheads="1"/>
            </p:cNvSpPr>
            <p:nvPr/>
          </p:nvSpPr>
          <p:spPr bwMode="auto">
            <a:xfrm>
              <a:off x="3969" y="1480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39" name="Rectangle 31"/>
            <p:cNvSpPr>
              <a:spLocks noChangeArrowheads="1"/>
            </p:cNvSpPr>
            <p:nvPr/>
          </p:nvSpPr>
          <p:spPr bwMode="auto">
            <a:xfrm>
              <a:off x="4241" y="1570"/>
              <a:ext cx="499" cy="46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40" name="Rectangle 32"/>
            <p:cNvSpPr>
              <a:spLocks noChangeArrowheads="1"/>
            </p:cNvSpPr>
            <p:nvPr/>
          </p:nvSpPr>
          <p:spPr bwMode="auto">
            <a:xfrm>
              <a:off x="4286" y="1389"/>
              <a:ext cx="454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41" name="Rectangle 33"/>
            <p:cNvSpPr>
              <a:spLocks noChangeArrowheads="1"/>
            </p:cNvSpPr>
            <p:nvPr/>
          </p:nvSpPr>
          <p:spPr bwMode="auto">
            <a:xfrm>
              <a:off x="4513" y="1661"/>
              <a:ext cx="227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42" name="Rectangle 34"/>
            <p:cNvSpPr>
              <a:spLocks noChangeArrowheads="1"/>
            </p:cNvSpPr>
            <p:nvPr/>
          </p:nvSpPr>
          <p:spPr bwMode="auto">
            <a:xfrm>
              <a:off x="2789" y="1752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43" name="Rectangle 35"/>
            <p:cNvSpPr>
              <a:spLocks noChangeArrowheads="1"/>
            </p:cNvSpPr>
            <p:nvPr/>
          </p:nvSpPr>
          <p:spPr bwMode="auto">
            <a:xfrm>
              <a:off x="3560" y="1752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44" name="Rectangle 36"/>
            <p:cNvSpPr>
              <a:spLocks noChangeArrowheads="1"/>
            </p:cNvSpPr>
            <p:nvPr/>
          </p:nvSpPr>
          <p:spPr bwMode="auto">
            <a:xfrm>
              <a:off x="3198" y="1843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45" name="Rectangle 37"/>
            <p:cNvSpPr>
              <a:spLocks noChangeArrowheads="1"/>
            </p:cNvSpPr>
            <p:nvPr/>
          </p:nvSpPr>
          <p:spPr bwMode="auto">
            <a:xfrm>
              <a:off x="2789" y="1933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46" name="Rectangle 38"/>
            <p:cNvSpPr>
              <a:spLocks noChangeArrowheads="1"/>
            </p:cNvSpPr>
            <p:nvPr/>
          </p:nvSpPr>
          <p:spPr bwMode="auto">
            <a:xfrm>
              <a:off x="3515" y="1933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47" name="Rectangle 39"/>
            <p:cNvSpPr>
              <a:spLocks noChangeArrowheads="1"/>
            </p:cNvSpPr>
            <p:nvPr/>
          </p:nvSpPr>
          <p:spPr bwMode="auto">
            <a:xfrm>
              <a:off x="2744" y="2024"/>
              <a:ext cx="209" cy="45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48" name="Rectangle 40"/>
            <p:cNvSpPr>
              <a:spLocks noChangeArrowheads="1"/>
            </p:cNvSpPr>
            <p:nvPr/>
          </p:nvSpPr>
          <p:spPr bwMode="auto">
            <a:xfrm>
              <a:off x="2744" y="1843"/>
              <a:ext cx="391" cy="45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49" name="Rectangle 41"/>
            <p:cNvSpPr>
              <a:spLocks noChangeArrowheads="1"/>
            </p:cNvSpPr>
            <p:nvPr/>
          </p:nvSpPr>
          <p:spPr bwMode="auto">
            <a:xfrm>
              <a:off x="3016" y="2024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50" name="Rectangle 42"/>
            <p:cNvSpPr>
              <a:spLocks noChangeArrowheads="1"/>
            </p:cNvSpPr>
            <p:nvPr/>
          </p:nvSpPr>
          <p:spPr bwMode="auto">
            <a:xfrm>
              <a:off x="3787" y="2024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51" name="Rectangle 43"/>
            <p:cNvSpPr>
              <a:spLocks noChangeArrowheads="1"/>
            </p:cNvSpPr>
            <p:nvPr/>
          </p:nvSpPr>
          <p:spPr bwMode="auto">
            <a:xfrm>
              <a:off x="3969" y="1843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52" name="Rectangle 44"/>
            <p:cNvSpPr>
              <a:spLocks noChangeArrowheads="1"/>
            </p:cNvSpPr>
            <p:nvPr/>
          </p:nvSpPr>
          <p:spPr bwMode="auto">
            <a:xfrm>
              <a:off x="4241" y="1933"/>
              <a:ext cx="499" cy="46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53" name="Rectangle 45"/>
            <p:cNvSpPr>
              <a:spLocks noChangeArrowheads="1"/>
            </p:cNvSpPr>
            <p:nvPr/>
          </p:nvSpPr>
          <p:spPr bwMode="auto">
            <a:xfrm>
              <a:off x="4286" y="1752"/>
              <a:ext cx="454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54" name="Rectangle 46"/>
            <p:cNvSpPr>
              <a:spLocks noChangeArrowheads="1"/>
            </p:cNvSpPr>
            <p:nvPr/>
          </p:nvSpPr>
          <p:spPr bwMode="auto">
            <a:xfrm>
              <a:off x="4513" y="2024"/>
              <a:ext cx="227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55" name="Rectangle 47"/>
            <p:cNvSpPr>
              <a:spLocks noChangeArrowheads="1"/>
            </p:cNvSpPr>
            <p:nvPr/>
          </p:nvSpPr>
          <p:spPr bwMode="auto">
            <a:xfrm>
              <a:off x="2789" y="2115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56" name="Rectangle 48"/>
            <p:cNvSpPr>
              <a:spLocks noChangeArrowheads="1"/>
            </p:cNvSpPr>
            <p:nvPr/>
          </p:nvSpPr>
          <p:spPr bwMode="auto">
            <a:xfrm>
              <a:off x="3560" y="2115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57" name="Rectangle 49"/>
            <p:cNvSpPr>
              <a:spLocks noChangeArrowheads="1"/>
            </p:cNvSpPr>
            <p:nvPr/>
          </p:nvSpPr>
          <p:spPr bwMode="auto">
            <a:xfrm>
              <a:off x="3198" y="2206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58" name="Rectangle 50"/>
            <p:cNvSpPr>
              <a:spLocks noChangeArrowheads="1"/>
            </p:cNvSpPr>
            <p:nvPr/>
          </p:nvSpPr>
          <p:spPr bwMode="auto">
            <a:xfrm>
              <a:off x="2789" y="2296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59" name="Rectangle 51"/>
            <p:cNvSpPr>
              <a:spLocks noChangeArrowheads="1"/>
            </p:cNvSpPr>
            <p:nvPr/>
          </p:nvSpPr>
          <p:spPr bwMode="auto">
            <a:xfrm>
              <a:off x="3515" y="2296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60" name="Rectangle 52"/>
            <p:cNvSpPr>
              <a:spLocks noChangeArrowheads="1"/>
            </p:cNvSpPr>
            <p:nvPr/>
          </p:nvSpPr>
          <p:spPr bwMode="auto">
            <a:xfrm>
              <a:off x="2744" y="2387"/>
              <a:ext cx="209" cy="45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61" name="Rectangle 53"/>
            <p:cNvSpPr>
              <a:spLocks noChangeArrowheads="1"/>
            </p:cNvSpPr>
            <p:nvPr/>
          </p:nvSpPr>
          <p:spPr bwMode="auto">
            <a:xfrm>
              <a:off x="2744" y="2206"/>
              <a:ext cx="391" cy="45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62" name="Rectangle 54"/>
            <p:cNvSpPr>
              <a:spLocks noChangeArrowheads="1"/>
            </p:cNvSpPr>
            <p:nvPr/>
          </p:nvSpPr>
          <p:spPr bwMode="auto">
            <a:xfrm>
              <a:off x="3016" y="2387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63" name="Rectangle 55"/>
            <p:cNvSpPr>
              <a:spLocks noChangeArrowheads="1"/>
            </p:cNvSpPr>
            <p:nvPr/>
          </p:nvSpPr>
          <p:spPr bwMode="auto">
            <a:xfrm>
              <a:off x="3787" y="2387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64" name="Rectangle 56"/>
            <p:cNvSpPr>
              <a:spLocks noChangeArrowheads="1"/>
            </p:cNvSpPr>
            <p:nvPr/>
          </p:nvSpPr>
          <p:spPr bwMode="auto">
            <a:xfrm>
              <a:off x="3969" y="2206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65" name="Rectangle 57"/>
            <p:cNvSpPr>
              <a:spLocks noChangeArrowheads="1"/>
            </p:cNvSpPr>
            <p:nvPr/>
          </p:nvSpPr>
          <p:spPr bwMode="auto">
            <a:xfrm>
              <a:off x="4241" y="2296"/>
              <a:ext cx="499" cy="46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66" name="Rectangle 58"/>
            <p:cNvSpPr>
              <a:spLocks noChangeArrowheads="1"/>
            </p:cNvSpPr>
            <p:nvPr/>
          </p:nvSpPr>
          <p:spPr bwMode="auto">
            <a:xfrm>
              <a:off x="4286" y="2115"/>
              <a:ext cx="454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67" name="Rectangle 59"/>
            <p:cNvSpPr>
              <a:spLocks noChangeArrowheads="1"/>
            </p:cNvSpPr>
            <p:nvPr/>
          </p:nvSpPr>
          <p:spPr bwMode="auto">
            <a:xfrm>
              <a:off x="4513" y="2387"/>
              <a:ext cx="227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68" name="Rectangle 60"/>
            <p:cNvSpPr>
              <a:spLocks noChangeArrowheads="1"/>
            </p:cNvSpPr>
            <p:nvPr/>
          </p:nvSpPr>
          <p:spPr bwMode="auto">
            <a:xfrm>
              <a:off x="2744" y="2478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69" name="Rectangle 61"/>
            <p:cNvSpPr>
              <a:spLocks noChangeArrowheads="1"/>
            </p:cNvSpPr>
            <p:nvPr/>
          </p:nvSpPr>
          <p:spPr bwMode="auto">
            <a:xfrm>
              <a:off x="3515" y="2478"/>
              <a:ext cx="663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8670" name="Rectangle 62"/>
            <p:cNvSpPr>
              <a:spLocks noChangeArrowheads="1"/>
            </p:cNvSpPr>
            <p:nvPr/>
          </p:nvSpPr>
          <p:spPr bwMode="auto">
            <a:xfrm>
              <a:off x="4241" y="2478"/>
              <a:ext cx="454" cy="44"/>
            </a:xfrm>
            <a:prstGeom prst="rect">
              <a:avLst/>
            </a:prstGeom>
            <a:solidFill>
              <a:srgbClr val="66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8672" name="Text Box 64"/>
          <p:cNvSpPr txBox="1">
            <a:spLocks noChangeArrowheads="1"/>
          </p:cNvSpPr>
          <p:nvPr/>
        </p:nvSpPr>
        <p:spPr bwMode="auto">
          <a:xfrm>
            <a:off x="1042988" y="4508500"/>
            <a:ext cx="72739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Glass Flake Forms a multi- barrier within the film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20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" dur="5000"/>
                                        <p:tgtEl>
                                          <p:spTgt spid="686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4" grpId="0" animBg="1"/>
      <p:bldP spid="68623" grpId="0" animBg="1"/>
      <p:bldP spid="68624" grpId="0" animBg="1"/>
      <p:bldP spid="68625" grpId="0" animBg="1"/>
      <p:bldP spid="68626" grpId="0" animBg="1"/>
      <p:bldP spid="68627" grpId="0" animBg="1"/>
      <p:bldP spid="6862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904056" y="276894"/>
            <a:ext cx="7772400" cy="1143000"/>
          </a:xfrm>
        </p:spPr>
        <p:txBody>
          <a:bodyPr/>
          <a:lstStyle/>
          <a:p>
            <a:r>
              <a:rPr lang="en-GB" alt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Traditional Applications: 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23056" y="1402432"/>
            <a:ext cx="7772400" cy="4114800"/>
          </a:xfrm>
        </p:spPr>
        <p:txBody>
          <a:bodyPr/>
          <a:lstStyle/>
          <a:p>
            <a:r>
              <a:rPr lang="en-GB" altLang="en-US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i) E- glass</a:t>
            </a:r>
            <a:r>
              <a:rPr lang="en-GB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GB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Used in a broad range of engineering polymers since the 1970’s</a:t>
            </a:r>
          </a:p>
          <a:p>
            <a:pPr lvl="1"/>
            <a:r>
              <a:rPr lang="en-GB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Controls warpage, shrinkage and anisotropy.</a:t>
            </a:r>
          </a:p>
          <a:p>
            <a:r>
              <a:rPr lang="en-GB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be specially treated (Fleka) to ease handling</a:t>
            </a:r>
          </a:p>
          <a:p>
            <a:r>
              <a:rPr lang="en-GB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Lower alkali content is preferred by some special polymers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2048" y="492918"/>
            <a:ext cx="7772400" cy="1143000"/>
          </a:xfrm>
        </p:spPr>
        <p:txBody>
          <a:bodyPr/>
          <a:lstStyle/>
          <a:p>
            <a:r>
              <a:rPr lang="en-GB" altLang="en-US" sz="3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Traditional Applications </a:t>
            </a:r>
            <a:br>
              <a:rPr lang="en-GB" altLang="en-US" sz="3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GB" altLang="en-US" sz="3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1048" y="1618456"/>
            <a:ext cx="7772400" cy="4114800"/>
          </a:xfrm>
        </p:spPr>
        <p:txBody>
          <a:bodyPr/>
          <a:lstStyle/>
          <a:p>
            <a:r>
              <a:rPr lang="en-GB" altLang="en-US" b="1" u="sng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ii) C- glass</a:t>
            </a:r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Compatible with the majority of polymers </a:t>
            </a:r>
          </a:p>
          <a:p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Used in polyester, epoxy and vinyl ester coating systems for aggressive environments for over 30 years. </a:t>
            </a:r>
          </a:p>
          <a:p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 grades provide enhanced barrier performance.</a:t>
            </a:r>
          </a:p>
          <a:p>
            <a:pPr lvl="1"/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allows coating thickness to be reduced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8072" y="374104"/>
            <a:ext cx="7772400" cy="1143000"/>
          </a:xfrm>
        </p:spPr>
        <p:txBody>
          <a:bodyPr/>
          <a:lstStyle/>
          <a:p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Relevant Experience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3272" y="2050504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i) Coatings </a:t>
            </a:r>
          </a:p>
          <a:p>
            <a:r>
              <a:rPr lang="en-GB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 thirty years usage in high performance spray-applied coatings</a:t>
            </a:r>
          </a:p>
          <a:p>
            <a:endParaRPr lang="en-GB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alt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Achieves </a:t>
            </a:r>
            <a:r>
              <a:rPr lang="en-GB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typically  a factor of six reduction in permeability of spray applied  coating films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xfrm>
            <a:off x="556320" y="144016"/>
            <a:ext cx="7772400" cy="1143000"/>
          </a:xfrm>
        </p:spPr>
        <p:txBody>
          <a:bodyPr/>
          <a:lstStyle/>
          <a:p>
            <a:r>
              <a:rPr lang="en-GB" altLang="en-US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Relevant Experience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820416"/>
            <a:ext cx="4639816" cy="3480792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20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ii) Engineering polymers</a:t>
            </a:r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buFontTx/>
              <a:buNone/>
            </a:pPr>
            <a:endParaRPr lang="en-GB" alt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 on 60 micron thick PA film shows a 5%wt addition achieved a reduction in Oxygen permeation  of over 50% ( ASTM 3985</a:t>
            </a:r>
            <a:r>
              <a:rPr lang="en-GB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r>
              <a:rPr lang="en-GB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Glass flake: Microglas RCF-160</a:t>
            </a:r>
            <a:endParaRPr lang="en-GB" alt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0968" name="Object 8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81025457"/>
              </p:ext>
            </p:extLst>
          </p:nvPr>
        </p:nvGraphicFramePr>
        <p:xfrm>
          <a:off x="5107360" y="1916832"/>
          <a:ext cx="3841475" cy="3268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4" name="Chart" r:id="rId3" imgW="4886258" imgH="3238500" progId="Excel.Chart.8">
                  <p:embed/>
                </p:oleObj>
              </mc:Choice>
              <mc:Fallback>
                <p:oleObj name="Chart" r:id="rId3" imgW="4886258" imgH="3238500" progId="Excel.Char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5107360" y="1916832"/>
                        <a:ext cx="3841475" cy="3268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627640" y="3171246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RCF-160</a:t>
            </a:r>
            <a:endParaRPr lang="en-US" sz="16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1">
  <a:themeElements>
    <a:clrScheme name="Presentation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tion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Presentation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2410</TotalTime>
  <Words>594</Words>
  <Application>Microsoft Macintosh PowerPoint</Application>
  <PresentationFormat>On-screen Show (4:3)</PresentationFormat>
  <Paragraphs>128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Presentation1</vt:lpstr>
      <vt:lpstr>Chart</vt:lpstr>
      <vt:lpstr>Introducing Glass Flake</vt:lpstr>
      <vt:lpstr>Overview </vt:lpstr>
      <vt:lpstr>What is Glass Flake ?</vt:lpstr>
      <vt:lpstr>PowerPoint Presentation</vt:lpstr>
      <vt:lpstr>PowerPoint Presentation</vt:lpstr>
      <vt:lpstr>Traditional Applications: </vt:lpstr>
      <vt:lpstr>Traditional Applications  </vt:lpstr>
      <vt:lpstr> Relevant Experience</vt:lpstr>
      <vt:lpstr> Relevant Experience</vt:lpstr>
      <vt:lpstr>Relevant Experience</vt:lpstr>
      <vt:lpstr>PowerPoint Presentation</vt:lpstr>
      <vt:lpstr>Development of new grades </vt:lpstr>
      <vt:lpstr>Profile of new grade RCF2300</vt:lpstr>
      <vt:lpstr>PowerPoint Presentation</vt:lpstr>
      <vt:lpstr>Benefits of glass flake in films</vt:lpstr>
      <vt:lpstr>Applications for Glass flake  in packaging</vt:lpstr>
      <vt:lpstr>Development of Derivative products - Metashine</vt:lpstr>
      <vt:lpstr> Metashine Technical Benefits </vt:lpstr>
      <vt:lpstr>Summary</vt:lpstr>
    </vt:vector>
  </TitlesOfParts>
  <Company>NGF Europe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Flake!</dc:title>
  <dc:creator>David Mason</dc:creator>
  <cp:lastModifiedBy>Liz Gershon</cp:lastModifiedBy>
  <cp:revision>69</cp:revision>
  <dcterms:created xsi:type="dcterms:W3CDTF">2003-11-27T09:46:49Z</dcterms:created>
  <dcterms:modified xsi:type="dcterms:W3CDTF">2018-10-04T22:25:52Z</dcterms:modified>
</cp:coreProperties>
</file>