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4" r:id="rId3"/>
  </p:sldMasterIdLst>
  <p:notesMasterIdLst>
    <p:notesMasterId r:id="rId38"/>
  </p:notesMasterIdLst>
  <p:handoutMasterIdLst>
    <p:handoutMasterId r:id="rId39"/>
  </p:handoutMasterIdLst>
  <p:sldIdLst>
    <p:sldId id="256" r:id="rId4"/>
    <p:sldId id="269" r:id="rId5"/>
    <p:sldId id="339" r:id="rId6"/>
    <p:sldId id="343" r:id="rId7"/>
    <p:sldId id="325" r:id="rId8"/>
    <p:sldId id="390" r:id="rId9"/>
    <p:sldId id="296" r:id="rId10"/>
    <p:sldId id="297" r:id="rId11"/>
    <p:sldId id="358" r:id="rId12"/>
    <p:sldId id="375" r:id="rId13"/>
    <p:sldId id="352" r:id="rId14"/>
    <p:sldId id="354" r:id="rId15"/>
    <p:sldId id="344" r:id="rId16"/>
    <p:sldId id="371" r:id="rId17"/>
    <p:sldId id="347" r:id="rId18"/>
    <p:sldId id="378" r:id="rId19"/>
    <p:sldId id="393" r:id="rId20"/>
    <p:sldId id="376" r:id="rId21"/>
    <p:sldId id="374" r:id="rId22"/>
    <p:sldId id="391" r:id="rId23"/>
    <p:sldId id="361" r:id="rId24"/>
    <p:sldId id="392" r:id="rId25"/>
    <p:sldId id="381" r:id="rId26"/>
    <p:sldId id="368" r:id="rId27"/>
    <p:sldId id="364" r:id="rId28"/>
    <p:sldId id="383" r:id="rId29"/>
    <p:sldId id="382" r:id="rId30"/>
    <p:sldId id="353" r:id="rId31"/>
    <p:sldId id="384" r:id="rId32"/>
    <p:sldId id="385" r:id="rId33"/>
    <p:sldId id="387" r:id="rId34"/>
    <p:sldId id="394" r:id="rId35"/>
    <p:sldId id="396" r:id="rId36"/>
    <p:sldId id="39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421"/>
    <a:srgbClr val="0563C1"/>
    <a:srgbClr val="4F5B6A"/>
    <a:srgbClr val="AFCEEB"/>
    <a:srgbClr val="9DC3E6"/>
    <a:srgbClr val="0028A8"/>
    <a:srgbClr val="107EB0"/>
    <a:srgbClr val="1DA6AA"/>
    <a:srgbClr val="7EBB41"/>
    <a:srgbClr val="00B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85731" autoAdjust="0"/>
  </p:normalViewPr>
  <p:slideViewPr>
    <p:cSldViewPr snapToGrid="0">
      <p:cViewPr>
        <p:scale>
          <a:sx n="72" d="100"/>
          <a:sy n="72" d="100"/>
        </p:scale>
        <p:origin x="-33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100%PBT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Low TD Shrinkage</c:v>
                </c:pt>
                <c:pt idx="1">
                  <c:v>Low Warpage</c:v>
                </c:pt>
                <c:pt idx="2">
                  <c:v>Weld  Line Tensile Strength</c:v>
                </c:pt>
                <c:pt idx="3">
                  <c:v>UnNotched Izod</c:v>
                </c:pt>
                <c:pt idx="4">
                  <c:v>Flexural Strength</c:v>
                </c:pt>
                <c:pt idx="5">
                  <c:v>Tensile Strength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1.0</c:v>
                </c:pt>
                <c:pt idx="1">
                  <c:v>1.29</c:v>
                </c:pt>
                <c:pt idx="2">
                  <c:v>1.0</c:v>
                </c:pt>
                <c:pt idx="3">
                  <c:v>1.74</c:v>
                </c:pt>
                <c:pt idx="4">
                  <c:v>1.0</c:v>
                </c:pt>
                <c:pt idx="5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70%PBT/30%Glass Fiber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Low TD Shrinkage</c:v>
                </c:pt>
                <c:pt idx="1">
                  <c:v>Low Warpage</c:v>
                </c:pt>
                <c:pt idx="2">
                  <c:v>Weld  Line Tensile Strength</c:v>
                </c:pt>
                <c:pt idx="3">
                  <c:v>UnNotched Izod</c:v>
                </c:pt>
                <c:pt idx="4">
                  <c:v>Flexural Strength</c:v>
                </c:pt>
                <c:pt idx="5">
                  <c:v>Tensile Strength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1.51</c:v>
                </c:pt>
                <c:pt idx="1">
                  <c:v>1.0</c:v>
                </c:pt>
                <c:pt idx="2">
                  <c:v>1.47</c:v>
                </c:pt>
                <c:pt idx="3">
                  <c:v>1.26</c:v>
                </c:pt>
                <c:pt idx="4">
                  <c:v>2.18</c:v>
                </c:pt>
                <c:pt idx="5">
                  <c:v>2.22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70%PBT/20%Glass Fiber/10%FLEKA®</c:v>
                </c:pt>
              </c:strCache>
            </c:strRef>
          </c:tx>
          <c:spPr>
            <a:ln>
              <a:solidFill>
                <a:srgbClr val="000090"/>
              </a:solidFill>
            </a:ln>
          </c:spPr>
          <c:cat>
            <c:strRef>
              <c:f>Sheet1!$A$2:$A$7</c:f>
              <c:strCache>
                <c:ptCount val="6"/>
                <c:pt idx="0">
                  <c:v>Low TD Shrinkage</c:v>
                </c:pt>
                <c:pt idx="1">
                  <c:v>Low Warpage</c:v>
                </c:pt>
                <c:pt idx="2">
                  <c:v>Weld  Line Tensile Strength</c:v>
                </c:pt>
                <c:pt idx="3">
                  <c:v>UnNotched Izod</c:v>
                </c:pt>
                <c:pt idx="4">
                  <c:v>Flexural Strength</c:v>
                </c:pt>
                <c:pt idx="5">
                  <c:v>Tensile Strength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2.58</c:v>
                </c:pt>
                <c:pt idx="1">
                  <c:v>1.77</c:v>
                </c:pt>
                <c:pt idx="2">
                  <c:v>2.06</c:v>
                </c:pt>
                <c:pt idx="3">
                  <c:v>1.14</c:v>
                </c:pt>
                <c:pt idx="4">
                  <c:v>2.07</c:v>
                </c:pt>
                <c:pt idx="5">
                  <c:v>2.17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70%PBT/20%Glass Fiber/10%Mica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Low TD Shrinkage</c:v>
                </c:pt>
                <c:pt idx="1">
                  <c:v>Low Warpage</c:v>
                </c:pt>
                <c:pt idx="2">
                  <c:v>Weld  Line Tensile Strength</c:v>
                </c:pt>
                <c:pt idx="3">
                  <c:v>UnNotched Izod</c:v>
                </c:pt>
                <c:pt idx="4">
                  <c:v>Flexural Strength</c:v>
                </c:pt>
                <c:pt idx="5">
                  <c:v>Tensile Strength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1.95</c:v>
                </c:pt>
                <c:pt idx="1">
                  <c:v>1.7</c:v>
                </c:pt>
                <c:pt idx="2">
                  <c:v>1.65</c:v>
                </c:pt>
                <c:pt idx="3">
                  <c:v>1.0</c:v>
                </c:pt>
                <c:pt idx="4">
                  <c:v>1.8</c:v>
                </c:pt>
                <c:pt idx="5">
                  <c:v>2.04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70%PBT/20%Glass Fiber/10%Glass Bead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cat>
            <c:strRef>
              <c:f>Sheet1!$A$2:$A$7</c:f>
              <c:strCache>
                <c:ptCount val="6"/>
                <c:pt idx="0">
                  <c:v>Low TD Shrinkage</c:v>
                </c:pt>
                <c:pt idx="1">
                  <c:v>Low Warpage</c:v>
                </c:pt>
                <c:pt idx="2">
                  <c:v>Weld  Line Tensile Strength</c:v>
                </c:pt>
                <c:pt idx="3">
                  <c:v>UnNotched Izod</c:v>
                </c:pt>
                <c:pt idx="4">
                  <c:v>Flexural Strength</c:v>
                </c:pt>
                <c:pt idx="5">
                  <c:v>Tensile Strength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1.54</c:v>
                </c:pt>
                <c:pt idx="1">
                  <c:v>1.12</c:v>
                </c:pt>
                <c:pt idx="2">
                  <c:v>2.41</c:v>
                </c:pt>
                <c:pt idx="3">
                  <c:v>1.09</c:v>
                </c:pt>
                <c:pt idx="4">
                  <c:v>1.86</c:v>
                </c:pt>
                <c:pt idx="5">
                  <c:v>1.85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0188632"/>
        <c:axId val="1818507096"/>
      </c:radarChart>
      <c:catAx>
        <c:axId val="2120188632"/>
        <c:scaling>
          <c:orientation val="minMax"/>
        </c:scaling>
        <c:delete val="0"/>
        <c:axPos val="b"/>
        <c:majorGridlines/>
        <c:numFmt formatCode="m/d/yy" sourceLinked="1"/>
        <c:majorTickMark val="out"/>
        <c:minorTickMark val="none"/>
        <c:tickLblPos val="nextTo"/>
        <c:crossAx val="1818507096"/>
        <c:crosses val="autoZero"/>
        <c:auto val="1"/>
        <c:lblAlgn val="ctr"/>
        <c:lblOffset val="100"/>
        <c:noMultiLvlLbl val="0"/>
      </c:catAx>
      <c:valAx>
        <c:axId val="181850709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2120188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6030030322911"/>
          <c:y val="0.20814885811224"/>
          <c:w val="0.333789466086507"/>
          <c:h val="0.3854272924632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100%PBT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Weld Line Tensile Strength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70%PBT/30%Glass Fiber`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Weld Line Tensile Strength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1.47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70%PBT/20%Glass Fiber/10% Mica</c:v>
                </c:pt>
              </c:strCache>
            </c:strRef>
          </c:tx>
          <c:spPr>
            <a:solidFill>
              <a:srgbClr val="00009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Weld Line Tensile Strength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1.65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70%PBT/20%Glass Fiber/10% FLEKA®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Weld Line Tensile Strength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2.06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70%PBT/20%Glass Fiber/10%Glass Bead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Weld Line Tensile Strength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2.41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70%PBT/20%Glass Fiber/10%FineFlake™</c:v>
                </c:pt>
              </c:strCache>
            </c:strRef>
          </c:tx>
          <c:spPr>
            <a:solidFill>
              <a:srgbClr val="FF542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Weld Line Tensile Strength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3.53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3323128"/>
        <c:axId val="-2121220024"/>
      </c:barChart>
      <c:catAx>
        <c:axId val="18133231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-2121220024"/>
        <c:crosses val="autoZero"/>
        <c:auto val="1"/>
        <c:lblAlgn val="ctr"/>
        <c:lblOffset val="100"/>
        <c:noMultiLvlLbl val="0"/>
      </c:catAx>
      <c:valAx>
        <c:axId val="-21212200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13323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891405742722"/>
          <c:y val="0.06232544646438"/>
          <c:w val="0.341108598454411"/>
          <c:h val="0.8915321919130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D298D-8491-4273-858A-9FB57C552953}" type="datetimeFigureOut">
              <a:rPr lang="en-CA" smtClean="0"/>
              <a:t>5/9/19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B4F2D-B6DD-4E96-89DA-56A4F47E517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8979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6A423-AAA0-4836-86C8-615A6C868F07}" type="datetimeFigureOut">
              <a:rPr lang="en-US" smtClean="0"/>
              <a:t>5/9/19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97598-45C4-4E61-9018-FB300F7B1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5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97598-45C4-4E61-9018-FB300F7B1B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6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97598-45C4-4E61-9018-FB300F7B1B7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69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97598-45C4-4E61-9018-FB300F7B1B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2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DC198-BAED-4B1E-9A05-FE4D0D827ECD}" type="slidenum">
              <a:rPr lang="ja-JP" altLang="en-GB" smtClean="0"/>
              <a:pPr/>
              <a:t>21</a:t>
            </a:fld>
            <a:endParaRPr lang="en-GB" altLang="ja-JP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/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87012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DC198-BAED-4B1E-9A05-FE4D0D827ECD}" type="slidenum">
              <a:rPr lang="ja-JP" altLang="en-GB" smtClean="0"/>
              <a:pPr/>
              <a:t>23</a:t>
            </a:fld>
            <a:endParaRPr lang="en-GB" altLang="ja-JP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8149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97598-45C4-4E61-9018-FB300F7B1B7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May 8th,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4505" y="6372285"/>
            <a:ext cx="4502989" cy="365125"/>
          </a:xfrm>
          <a:prstGeom prst="rect">
            <a:avLst/>
          </a:prstGeom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CA" dirty="0" smtClean="0"/>
              <a:t>Microglas Sales Training for FRP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Page </a:t>
            </a:r>
            <a:fld id="{7BB2E098-DC1B-4B03-AFF0-8A14A6765F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83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 smtClean="0"/>
              <a:t>Microglas Sales Training for FRP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87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 smtClean="0"/>
              <a:t>Microglas Sales Training for FRP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6368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altLang="ja-JP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cs typeface="+mn-cs"/>
              </a:defRPr>
            </a:lvl1pPr>
          </a:lstStyle>
          <a:p>
            <a:pPr>
              <a:defRPr/>
            </a:pPr>
            <a:fld id="{94BE166E-83BC-409F-B08E-560962EA7CE9}" type="slidenum">
              <a:rPr lang="en-GB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en-GB" altLang="ja-JP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Aug. 4, 2015</a:t>
            </a:r>
            <a:endParaRPr lang="en-GB" altLang="ja-JP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1400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07AF15A-E0D3-4742-9361-8F68EA85B29E}" type="slidenum"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13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CBBEC59-8169-2542-AAE3-C5C77407E19C}" type="slidenum"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4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9CF7654-2D5B-E54D-9B59-9D99A5E5E359}" type="slidenum"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66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9B8E499-938E-1F41-B4E7-66019C3ED107}" type="slidenum"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07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8DAB774-0F15-4B45-BAEF-87007BCBB765}" type="slidenum"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26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B285948-6FD8-D043-AC90-B33FFF3729F9}" type="slidenum"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95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154015A-9D38-424D-994A-FECEB6E47865}" type="slidenum"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6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358594"/>
            <a:ext cx="11124402" cy="4900804"/>
          </a:xfrm>
        </p:spPr>
        <p:txBody>
          <a:bodyPr>
            <a:no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799052" y="365126"/>
            <a:ext cx="9173747" cy="481976"/>
          </a:xfrm>
        </p:spPr>
        <p:txBody>
          <a:bodyPr>
            <a:noAutofit/>
          </a:bodyPr>
          <a:lstStyle>
            <a:lvl1pPr algn="ctr">
              <a:defRPr sz="3200" b="1" cap="sm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592191" y="6586671"/>
            <a:ext cx="514350" cy="212725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BB2E098-DC1B-4B03-AFF0-8A14A6765F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3233-01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694D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r="88701"/>
          <a:stretch>
            <a:fillRect/>
          </a:stretch>
        </p:blipFill>
        <p:spPr bwMode="auto">
          <a:xfrm>
            <a:off x="9525" y="19051"/>
            <a:ext cx="655493" cy="678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3147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89EF0CF-C287-7D45-A428-E77B2AA4E204}" type="slidenum"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87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C67AA01-2E12-034D-8BA0-5F22121C7E3A}" type="slidenum"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86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23D750F-673A-6743-8EA0-70E43E095571}" type="slidenum"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273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463C588-581E-0448-ADBE-14268CA17143}" type="slidenum"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36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160CA91-91C1-A740-B283-7ADC53B4AA27}" type="slidenum"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57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May 8th,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4505" y="6372285"/>
            <a:ext cx="4502989" cy="365125"/>
          </a:xfrm>
          <a:prstGeom prst="rect">
            <a:avLst/>
          </a:prstGeom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CA" dirty="0" smtClean="0">
                <a:solidFill>
                  <a:prstClr val="black"/>
                </a:solidFill>
              </a:rPr>
              <a:t>Microglas Sales Training for FRP Services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7BB2E098-DC1B-4B03-AFF0-8A14A6765F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275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358594"/>
            <a:ext cx="11124402" cy="4900804"/>
          </a:xfrm>
        </p:spPr>
        <p:txBody>
          <a:bodyPr>
            <a:no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799052" y="365126"/>
            <a:ext cx="9173747" cy="481976"/>
          </a:xfrm>
        </p:spPr>
        <p:txBody>
          <a:bodyPr>
            <a:noAutofit/>
          </a:bodyPr>
          <a:lstStyle>
            <a:lvl1pPr algn="ctr">
              <a:defRPr sz="3200" b="1" cap="sm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592191" y="6586671"/>
            <a:ext cx="514350" cy="212725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BB2E098-DC1B-4B03-AFF0-8A14A6765F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 descr="3233-01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694D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r="88701"/>
          <a:stretch>
            <a:fillRect/>
          </a:stretch>
        </p:blipFill>
        <p:spPr bwMode="auto">
          <a:xfrm>
            <a:off x="9525" y="19051"/>
            <a:ext cx="655493" cy="678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1589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Microglas Sales Training for FRP Services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91130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Microglas Sales Training for FRP Services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291588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Microglas Sales Training for FRP Services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7979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 smtClean="0"/>
              <a:t>Microglas Sales Training for FRP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3317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Microglas Sales Training for FRP Services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437157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Microglas Sales Training for FRP Services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8580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Microglas Sales Training for FRP Services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6497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Microglas Sales Training for FRP Services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640128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Microglas Sales Training for FRP Services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3872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Microglas Sales Training for FRP Services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174597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altLang="ja-JP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cs typeface="+mn-cs"/>
              </a:defRPr>
            </a:lvl1pPr>
          </a:lstStyle>
          <a:p>
            <a:pPr>
              <a:defRPr/>
            </a:pPr>
            <a:fld id="{94BE166E-83BC-409F-B08E-560962EA7CE9}" type="slidenum">
              <a:rPr lang="en-GB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en-GB" altLang="ja-JP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Aug. 4, 2015</a:t>
            </a:r>
            <a:endParaRPr lang="en-GB" altLang="ja-JP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931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 smtClean="0"/>
              <a:t>Microglas Sales Training for FRP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2987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 smtClean="0"/>
              <a:t>Microglas Sales Training for FRP Services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180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 smtClean="0"/>
              <a:t>Microglas Sales Training for FRP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906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 smtClean="0"/>
              <a:t>Microglas Sales Training for FRP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66221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 smtClean="0"/>
              <a:t>Microglas Sales Training for FRP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9980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 smtClean="0"/>
              <a:t>Microglas Sales Training for FRP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03137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Page </a:t>
            </a:r>
            <a:fld id="{7BB2E098-DC1B-4B03-AFF0-8A14A6765F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2" descr="http://www.dreytek.com/wp-content/uploads/2016/12/Dreytek-1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763" y="47523"/>
            <a:ext cx="927562" cy="42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846667" y="829423"/>
            <a:ext cx="10549466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42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6208184" y="6345239"/>
            <a:ext cx="575733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i="1" dirty="0" smtClean="0">
                <a:solidFill>
                  <a:srgbClr val="1A6098"/>
                </a:solidFill>
                <a:latin typeface="Trebuchet MS" charset="0"/>
              </a:rPr>
              <a:t>HELPING INNOVATORS INCUBATE</a:t>
            </a:r>
          </a:p>
        </p:txBody>
      </p:sp>
      <p:pic>
        <p:nvPicPr>
          <p:cNvPr id="1029" name="Picture 2" descr="IFC_Non-Reflective Final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8" y="6138864"/>
            <a:ext cx="2171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34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Page </a:t>
            </a:r>
            <a:fld id="{7BB2E098-DC1B-4B03-AFF0-8A14A6765F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2" descr="http://www.dreytek.com/wp-content/uploads/2016/12/Dreytek-1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763" y="47523"/>
            <a:ext cx="927562" cy="42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846667" y="829423"/>
            <a:ext cx="10549466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59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xmlns:p14="http://schemas.microsoft.com/office/powerpoint/2010/main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microsoft.com/office/2007/relationships/hdphoto" Target="../media/hdphoto1.wdp"/><Relationship Id="rId9" Type="http://schemas.openxmlformats.org/officeDocument/2006/relationships/image" Target="../media/image19.jpeg"/><Relationship Id="rId10" Type="http://schemas.openxmlformats.org/officeDocument/2006/relationships/image" Target="../media/image20.jpeg"/><Relationship Id="rId11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microsoft.com/office/2007/relationships/hdphoto" Target="../media/hdphoto2.wdp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548284"/>
            <a:ext cx="1219199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NSG’s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FLEKA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Granulated Glass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Flake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Offering No Trade-offs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 and Dimensional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Stability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08584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Thursday May 9, 2019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62283"/>
            <a:ext cx="12192002" cy="16696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3700"/>
              </a:lnSpc>
            </a:pPr>
            <a:r>
              <a:rPr lang="en-CA" sz="2400" b="1" spc="300" dirty="0" smtClean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Compounding</a:t>
            </a:r>
            <a:endParaRPr lang="en-CA" sz="2400" b="1" spc="300" dirty="0">
              <a:solidFill>
                <a:srgbClr val="2E75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3700"/>
              </a:lnSpc>
            </a:pPr>
            <a:r>
              <a:rPr lang="en-CA" sz="2400" b="1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CA" sz="24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orld Expo</a:t>
            </a:r>
          </a:p>
          <a:p>
            <a:pPr algn="ctr">
              <a:lnSpc>
                <a:spcPts val="3700"/>
              </a:lnSpc>
            </a:pPr>
            <a:r>
              <a:rPr lang="en-CA" sz="24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lang="en-CA" sz="24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4" descr="Image result for NSG gl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" y="57131"/>
            <a:ext cx="709405" cy="400105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" name="Rectangle 1"/>
          <p:cNvSpPr/>
          <p:nvPr/>
        </p:nvSpPr>
        <p:spPr>
          <a:xfrm>
            <a:off x="3153826" y="4819857"/>
            <a:ext cx="6096000" cy="242673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CA" sz="2400" b="1" dirty="0">
                <a:solidFill>
                  <a:prstClr val="black"/>
                </a:solidFill>
              </a:rPr>
              <a:t>Liz Gershon</a:t>
            </a:r>
          </a:p>
          <a:p>
            <a:pPr lvl="0" algn="ctr"/>
            <a:r>
              <a:rPr lang="en-CA" sz="2400" b="1" dirty="0">
                <a:solidFill>
                  <a:prstClr val="black"/>
                </a:solidFill>
              </a:rPr>
              <a:t>Dreytek, Inc</a:t>
            </a:r>
            <a:r>
              <a:rPr lang="en-CA" sz="2400" b="1" dirty="0" smtClean="0">
                <a:solidFill>
                  <a:prstClr val="black"/>
                </a:solidFill>
              </a:rPr>
              <a:t>.</a:t>
            </a:r>
            <a:endParaRPr lang="en-CA" sz="2400" b="1" dirty="0">
              <a:solidFill>
                <a:prstClr val="black"/>
              </a:solidFill>
            </a:endParaRPr>
          </a:p>
          <a:p>
            <a:pPr lvl="0" algn="ctr">
              <a:lnSpc>
                <a:spcPts val="2500"/>
              </a:lnSpc>
            </a:pPr>
            <a:r>
              <a:rPr lang="en-CA" sz="2400" b="1" dirty="0">
                <a:solidFill>
                  <a:prstClr val="black"/>
                </a:solidFill>
              </a:rPr>
              <a:t>N. A. Business </a:t>
            </a:r>
            <a:r>
              <a:rPr lang="en-CA" sz="2400" b="1" dirty="0" smtClean="0">
                <a:solidFill>
                  <a:prstClr val="black"/>
                </a:solidFill>
              </a:rPr>
              <a:t>Manager</a:t>
            </a:r>
          </a:p>
          <a:p>
            <a:pPr lvl="0" algn="ctr">
              <a:lnSpc>
                <a:spcPts val="2500"/>
              </a:lnSpc>
            </a:pPr>
            <a:r>
              <a:rPr lang="de-DE" sz="2400" b="1" dirty="0">
                <a:solidFill>
                  <a:prstClr val="black"/>
                </a:solidFill>
              </a:rPr>
              <a:t>Tel: 973-729-2355| </a:t>
            </a:r>
            <a:r>
              <a:rPr lang="de-DE" sz="2400" b="1" dirty="0" err="1" smtClean="0">
                <a:solidFill>
                  <a:prstClr val="black"/>
                </a:solidFill>
              </a:rPr>
              <a:t>Cell</a:t>
            </a:r>
            <a:r>
              <a:rPr lang="de-DE" sz="2400" b="1" dirty="0">
                <a:solidFill>
                  <a:prstClr val="black"/>
                </a:solidFill>
              </a:rPr>
              <a:t>: 201-513-6310</a:t>
            </a:r>
          </a:p>
          <a:p>
            <a:pPr lvl="0" algn="ctr">
              <a:lnSpc>
                <a:spcPts val="2500"/>
              </a:lnSpc>
            </a:pPr>
            <a:r>
              <a:rPr lang="de-DE" sz="2400" b="1" dirty="0" err="1">
                <a:solidFill>
                  <a:prstClr val="black"/>
                </a:solidFill>
              </a:rPr>
              <a:t>www.dreytek.com</a:t>
            </a:r>
            <a:endParaRPr lang="de-DE" sz="2400" b="1" dirty="0">
              <a:solidFill>
                <a:prstClr val="black"/>
              </a:solidFill>
            </a:endParaRPr>
          </a:p>
          <a:p>
            <a:pPr lvl="0" algn="ctr">
              <a:lnSpc>
                <a:spcPts val="2500"/>
              </a:lnSpc>
            </a:pPr>
            <a:r>
              <a:rPr lang="en-CA" sz="2000" b="1" dirty="0">
                <a:solidFill>
                  <a:prstClr val="black"/>
                </a:solidFill>
              </a:rPr>
              <a:t/>
            </a:r>
            <a:br>
              <a:rPr lang="en-CA" sz="2000" b="1" dirty="0">
                <a:solidFill>
                  <a:prstClr val="black"/>
                </a:solidFill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8260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テキスト ボックス 15"/>
          <p:cNvSpPr txBox="1">
            <a:spLocks noChangeArrowheads="1"/>
          </p:cNvSpPr>
          <p:nvPr/>
        </p:nvSpPr>
        <p:spPr bwMode="auto">
          <a:xfrm>
            <a:off x="2230659" y="3228245"/>
            <a:ext cx="1925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000" dirty="0">
                <a:latin typeface="Tahoma"/>
                <a:ea typeface="ＭＳ Ｐゴシック" pitchFamily="50" charset="-128"/>
                <a:cs typeface="Tahoma"/>
              </a:rPr>
              <a:t>Electronic parts</a:t>
            </a:r>
            <a:endParaRPr kumimoji="1" lang="ja-JP" altLang="en-US" sz="2000" dirty="0">
              <a:latin typeface="Tahoma"/>
              <a:ea typeface="ＭＳ Ｐゴシック" pitchFamily="50" charset="-128"/>
              <a:cs typeface="Tahoma"/>
            </a:endParaRPr>
          </a:p>
        </p:txBody>
      </p:sp>
      <p:sp>
        <p:nvSpPr>
          <p:cNvPr id="14" name="テキスト ボックス 16"/>
          <p:cNvSpPr txBox="1">
            <a:spLocks noChangeArrowheads="1"/>
          </p:cNvSpPr>
          <p:nvPr/>
        </p:nvSpPr>
        <p:spPr bwMode="auto">
          <a:xfrm>
            <a:off x="2047643" y="6315993"/>
            <a:ext cx="22520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000" dirty="0" smtClean="0">
                <a:latin typeface="Tahoma"/>
                <a:ea typeface="ＭＳ Ｐゴシック" pitchFamily="50" charset="-128"/>
                <a:cs typeface="Tahoma"/>
              </a:rPr>
              <a:t>Game instruments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879554" y="312521"/>
            <a:ext cx="68947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EA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EA0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EA0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EA0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EA0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EA0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EA0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EA0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EA0"/>
                </a:solidFill>
                <a:latin typeface="Tahoma" pitchFamily="34" charset="0"/>
              </a:defRPr>
            </a:lvl9pPr>
          </a:lstStyle>
          <a:p>
            <a:pPr algn="ctr"/>
            <a:r>
              <a:rPr kumimoji="1" lang="en-US" altLang="ja-JP" kern="0" dirty="0" smtClean="0">
                <a:solidFill>
                  <a:srgbClr val="107E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FLEKA</a:t>
            </a:r>
            <a:r>
              <a:rPr kumimoji="1" lang="en-US" altLang="ja-JP" kern="0" baseline="30000" dirty="0" smtClean="0">
                <a:solidFill>
                  <a:srgbClr val="107E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  </a:t>
            </a:r>
            <a:r>
              <a:rPr kumimoji="1" lang="en-US" altLang="ja-JP" kern="0" dirty="0" smtClean="0">
                <a:solidFill>
                  <a:srgbClr val="107E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Applications</a:t>
            </a:r>
            <a:endParaRPr kumimoji="1" lang="en-US" altLang="ja-JP" kern="0" dirty="0">
              <a:solidFill>
                <a:srgbClr val="107EB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テキスト ボックス 14"/>
          <p:cNvSpPr txBox="1">
            <a:spLocks noChangeArrowheads="1"/>
          </p:cNvSpPr>
          <p:nvPr/>
        </p:nvSpPr>
        <p:spPr bwMode="auto">
          <a:xfrm>
            <a:off x="7121687" y="5662121"/>
            <a:ext cx="28941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000" dirty="0" smtClean="0">
                <a:latin typeface="Tahoma"/>
                <a:ea typeface="ＭＳ Ｐゴシック" pitchFamily="50" charset="-128"/>
                <a:cs typeface="Tahoma"/>
              </a:rPr>
              <a:t>Automotive Applications</a:t>
            </a:r>
            <a:endParaRPr kumimoji="1" lang="ja-JP" altLang="en-US" sz="2000" dirty="0">
              <a:latin typeface="Tahoma"/>
              <a:ea typeface="ＭＳ Ｐゴシック" pitchFamily="50" charset="-128"/>
              <a:cs typeface="Tahoma"/>
            </a:endParaRPr>
          </a:p>
        </p:txBody>
      </p:sp>
      <p:pic>
        <p:nvPicPr>
          <p:cNvPr id="12" name="Picture 4" descr="Image result for NSG gl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" y="57132"/>
            <a:ext cx="681385" cy="384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48" y="3680111"/>
            <a:ext cx="2617599" cy="26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97" y="923868"/>
            <a:ext cx="2874931" cy="228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plastic automotive par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100" y="1659835"/>
            <a:ext cx="7066899" cy="393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772" y="6623324"/>
            <a:ext cx="1401978" cy="207749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CA" sz="1050" b="1" dirty="0"/>
              <a:t>May 9</a:t>
            </a:r>
            <a:r>
              <a:rPr lang="en-CA" sz="1050" b="1" baseline="30000" dirty="0"/>
              <a:t>th,</a:t>
            </a:r>
            <a:r>
              <a:rPr lang="en-CA" sz="1050" b="1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2098405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0842" y="956663"/>
            <a:ext cx="10705969" cy="154838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2000" dirty="0" smtClean="0"/>
              <a:t>In early 2019, a DOE was completed by </a:t>
            </a:r>
            <a:r>
              <a:rPr lang="en-CA" sz="2000" dirty="0"/>
              <a:t>Interfacial Consultants </a:t>
            </a:r>
            <a:r>
              <a:rPr lang="en-CA" sz="2000" dirty="0" smtClean="0"/>
              <a:t>(</a:t>
            </a:r>
            <a:r>
              <a:rPr lang="en-CA" sz="2000" dirty="0"/>
              <a:t>https://</a:t>
            </a:r>
            <a:r>
              <a:rPr lang="en-CA" sz="2000" dirty="0" smtClean="0"/>
              <a:t>ifllc.com) </a:t>
            </a:r>
            <a:r>
              <a:rPr lang="en-CA" sz="2000" dirty="0"/>
              <a:t>to </a:t>
            </a:r>
            <a:r>
              <a:rPr lang="en-CA" sz="2000" dirty="0" smtClean="0"/>
              <a:t>compare </a:t>
            </a:r>
            <a:r>
              <a:rPr lang="en-CA" sz="2000" dirty="0"/>
              <a:t>physical properties </a:t>
            </a:r>
            <a:r>
              <a:rPr lang="en-CA" sz="2000" dirty="0" smtClean="0"/>
              <a:t>in natural PBT: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>
                <a:solidFill>
                  <a:srgbClr val="107EB0"/>
                </a:solidFill>
              </a:rPr>
              <a:t>What Data Demonstrates This Performance?</a:t>
            </a:r>
            <a:endParaRPr lang="en-US" sz="2800" dirty="0">
              <a:solidFill>
                <a:srgbClr val="107EB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4" descr="Image result for NSG gl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" y="57132"/>
            <a:ext cx="681385" cy="384302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8" name="TextBox 7"/>
          <p:cNvSpPr txBox="1"/>
          <p:nvPr/>
        </p:nvSpPr>
        <p:spPr>
          <a:xfrm>
            <a:off x="26772" y="6623324"/>
            <a:ext cx="1401978" cy="207749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CA" sz="1050" b="1" dirty="0"/>
              <a:t>May 9</a:t>
            </a:r>
            <a:r>
              <a:rPr lang="en-CA" sz="1050" b="1" baseline="30000" dirty="0"/>
              <a:t>th,</a:t>
            </a:r>
            <a:r>
              <a:rPr lang="en-CA" sz="1050" b="1" dirty="0"/>
              <a:t> 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6310959" y="1889737"/>
            <a:ext cx="6096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00000"/>
              </a:lnSpc>
            </a:pPr>
            <a:r>
              <a:rPr lang="en-CA" b="1" dirty="0">
                <a:latin typeface="Tahoma"/>
                <a:cs typeface="Tahoma"/>
              </a:rPr>
              <a:t>Properties Measured</a:t>
            </a:r>
          </a:p>
          <a:p>
            <a:pPr marL="1371600" lvl="2" indent="-457200">
              <a:lnSpc>
                <a:spcPct val="100000"/>
              </a:lnSpc>
              <a:buFont typeface="Arial"/>
              <a:buChar char="•"/>
            </a:pPr>
            <a:r>
              <a:rPr lang="en-CA" sz="2000" b="1" dirty="0">
                <a:latin typeface="Tahoma"/>
                <a:cs typeface="Tahoma"/>
              </a:rPr>
              <a:t>Shrinkage (MD, TD)</a:t>
            </a:r>
          </a:p>
          <a:p>
            <a:pPr marL="1371600" lvl="2" indent="-457200">
              <a:lnSpc>
                <a:spcPct val="100000"/>
              </a:lnSpc>
              <a:buFont typeface="Arial"/>
              <a:buChar char="•"/>
            </a:pPr>
            <a:r>
              <a:rPr lang="en-CA" sz="2000" b="1" dirty="0">
                <a:latin typeface="Tahoma"/>
                <a:cs typeface="Tahoma"/>
              </a:rPr>
              <a:t>Warpage</a:t>
            </a:r>
          </a:p>
          <a:p>
            <a:pPr marL="1371600" lvl="2" indent="-457200">
              <a:lnSpc>
                <a:spcPct val="100000"/>
              </a:lnSpc>
              <a:buFont typeface="Arial"/>
              <a:buChar char="•"/>
            </a:pPr>
            <a:r>
              <a:rPr lang="en-CA" sz="2000" b="1" dirty="0">
                <a:latin typeface="Tahoma"/>
                <a:cs typeface="Tahoma"/>
              </a:rPr>
              <a:t>Tensile properties</a:t>
            </a:r>
          </a:p>
          <a:p>
            <a:pPr marL="1371600" lvl="2" indent="-457200">
              <a:lnSpc>
                <a:spcPct val="100000"/>
              </a:lnSpc>
              <a:buFont typeface="Arial"/>
              <a:buChar char="•"/>
            </a:pPr>
            <a:r>
              <a:rPr lang="en-CA" sz="2000" dirty="0">
                <a:latin typeface="Tahoma"/>
                <a:cs typeface="Tahoma"/>
              </a:rPr>
              <a:t>Flexural properties</a:t>
            </a:r>
          </a:p>
          <a:p>
            <a:pPr marL="1371600" lvl="2" indent="-457200">
              <a:lnSpc>
                <a:spcPct val="100000"/>
              </a:lnSpc>
              <a:buFont typeface="Arial"/>
              <a:buChar char="•"/>
            </a:pPr>
            <a:r>
              <a:rPr lang="en-CA" sz="2000" dirty="0">
                <a:latin typeface="Tahoma"/>
                <a:cs typeface="Tahoma"/>
              </a:rPr>
              <a:t>Impact</a:t>
            </a:r>
          </a:p>
          <a:p>
            <a:pPr marL="1371600" lvl="2" indent="-457200">
              <a:lnSpc>
                <a:spcPct val="100000"/>
              </a:lnSpc>
              <a:buFont typeface="Arial"/>
              <a:buChar char="•"/>
            </a:pPr>
            <a:r>
              <a:rPr lang="en-CA" sz="2000" dirty="0">
                <a:latin typeface="Tahoma"/>
                <a:cs typeface="Tahoma"/>
              </a:rPr>
              <a:t>Weld line properties</a:t>
            </a:r>
          </a:p>
          <a:p>
            <a:pPr marL="1371600" lvl="2" indent="-457200">
              <a:lnSpc>
                <a:spcPct val="100000"/>
              </a:lnSpc>
              <a:buFont typeface="Arial"/>
              <a:buChar char="•"/>
            </a:pPr>
            <a:r>
              <a:rPr lang="en-CA" sz="2000" dirty="0">
                <a:latin typeface="Tahoma"/>
                <a:cs typeface="Tahoma"/>
              </a:rPr>
              <a:t>HDT</a:t>
            </a:r>
          </a:p>
          <a:p>
            <a:pPr marL="1371600" lvl="2" indent="-457200">
              <a:lnSpc>
                <a:spcPct val="100000"/>
              </a:lnSpc>
              <a:buFont typeface="Arial"/>
              <a:buChar char="•"/>
            </a:pPr>
            <a:r>
              <a:rPr lang="en-CA" sz="2000" dirty="0">
                <a:latin typeface="Tahoma"/>
                <a:cs typeface="Tahoma"/>
              </a:rPr>
              <a:t>Flow</a:t>
            </a:r>
          </a:p>
        </p:txBody>
      </p:sp>
      <p:sp>
        <p:nvSpPr>
          <p:cNvPr id="7" name="Rectangle 6"/>
          <p:cNvSpPr/>
          <p:nvPr/>
        </p:nvSpPr>
        <p:spPr>
          <a:xfrm>
            <a:off x="684560" y="3658993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00000"/>
              </a:lnSpc>
            </a:pPr>
            <a:r>
              <a:rPr lang="en-CA" sz="2000" b="1" dirty="0">
                <a:latin typeface="Tahoma"/>
                <a:cs typeface="Tahoma"/>
              </a:rPr>
              <a:t>Various Formulations</a:t>
            </a:r>
          </a:p>
          <a:p>
            <a:pPr marL="1257300" lvl="2" indent="-342900">
              <a:lnSpc>
                <a:spcPct val="100000"/>
              </a:lnSpc>
              <a:buFont typeface="Arial"/>
              <a:buChar char="•"/>
            </a:pPr>
            <a:r>
              <a:rPr lang="en-CA" sz="2000" dirty="0">
                <a:latin typeface="Tahoma"/>
                <a:cs typeface="Tahoma"/>
              </a:rPr>
              <a:t>90% PBT/10% </a:t>
            </a:r>
            <a:r>
              <a:rPr lang="en-CA" sz="2000" dirty="0" smtClean="0">
                <a:latin typeface="Tahoma"/>
                <a:cs typeface="Tahoma"/>
              </a:rPr>
              <a:t>Additive</a:t>
            </a:r>
            <a:endParaRPr lang="en-CA" sz="2000" dirty="0">
              <a:latin typeface="Tahoma"/>
              <a:cs typeface="Tahoma"/>
            </a:endParaRPr>
          </a:p>
          <a:p>
            <a:pPr marL="1257300" lvl="2" indent="-342900">
              <a:lnSpc>
                <a:spcPct val="100000"/>
              </a:lnSpc>
              <a:buFont typeface="Arial"/>
              <a:buChar char="•"/>
            </a:pPr>
            <a:r>
              <a:rPr lang="en-CA" sz="2000" dirty="0">
                <a:latin typeface="Tahoma"/>
                <a:cs typeface="Tahoma"/>
              </a:rPr>
              <a:t>70% PBT/30% </a:t>
            </a:r>
            <a:r>
              <a:rPr lang="en-CA" sz="2000" dirty="0" smtClean="0">
                <a:latin typeface="Tahoma"/>
                <a:cs typeface="Tahoma"/>
              </a:rPr>
              <a:t>Additive</a:t>
            </a:r>
            <a:endParaRPr lang="en-CA" sz="2000" dirty="0">
              <a:latin typeface="Tahoma"/>
              <a:cs typeface="Tahoma"/>
            </a:endParaRPr>
          </a:p>
          <a:p>
            <a:pPr marL="1257300" lvl="2" indent="-342900">
              <a:lnSpc>
                <a:spcPct val="100000"/>
              </a:lnSpc>
              <a:buFont typeface="Arial"/>
              <a:buChar char="•"/>
            </a:pPr>
            <a:r>
              <a:rPr lang="en-CA" sz="2000" dirty="0">
                <a:latin typeface="Tahoma"/>
                <a:cs typeface="Tahoma"/>
              </a:rPr>
              <a:t>70% PBT/20% </a:t>
            </a:r>
            <a:r>
              <a:rPr lang="en-CA" sz="2000" dirty="0" smtClean="0">
                <a:latin typeface="Tahoma"/>
                <a:cs typeface="Tahoma"/>
              </a:rPr>
              <a:t>Glass </a:t>
            </a:r>
            <a:r>
              <a:rPr lang="en-CA" sz="2000" dirty="0">
                <a:latin typeface="Tahoma"/>
                <a:cs typeface="Tahoma"/>
              </a:rPr>
              <a:t>F</a:t>
            </a:r>
            <a:r>
              <a:rPr lang="en-CA" sz="2000" dirty="0" smtClean="0">
                <a:latin typeface="Tahoma"/>
                <a:cs typeface="Tahoma"/>
              </a:rPr>
              <a:t>iber</a:t>
            </a:r>
            <a:r>
              <a:rPr lang="en-CA" sz="2000" dirty="0">
                <a:latin typeface="Tahoma"/>
                <a:cs typeface="Tahoma"/>
              </a:rPr>
              <a:t>/10% FLEKA </a:t>
            </a:r>
            <a:r>
              <a:rPr lang="en-CA" sz="2000" dirty="0" smtClean="0">
                <a:latin typeface="Tahoma"/>
                <a:cs typeface="Tahoma"/>
              </a:rPr>
              <a:t>or </a:t>
            </a:r>
            <a:r>
              <a:rPr lang="en-CA" sz="2000" dirty="0">
                <a:latin typeface="Tahoma"/>
                <a:cs typeface="Tahoma"/>
              </a:rPr>
              <a:t>Mica or </a:t>
            </a:r>
            <a:r>
              <a:rPr lang="en-CA" sz="2000" dirty="0" smtClean="0">
                <a:latin typeface="Tahoma"/>
                <a:cs typeface="Tahoma"/>
              </a:rPr>
              <a:t>Glass Spheres</a:t>
            </a:r>
            <a:endParaRPr lang="en-CA" sz="2000" dirty="0">
              <a:latin typeface="Tahoma"/>
              <a:cs typeface="Tahoma"/>
            </a:endParaRPr>
          </a:p>
          <a:p>
            <a:pPr lvl="2">
              <a:lnSpc>
                <a:spcPct val="100000"/>
              </a:lnSpc>
            </a:pPr>
            <a:endParaRPr lang="en-CA" sz="2400" dirty="0">
              <a:latin typeface="Tahoma"/>
              <a:cs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6409" y="188850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00000"/>
              </a:lnSpc>
            </a:pPr>
            <a:r>
              <a:rPr lang="en-CA" sz="2000" b="1" dirty="0" smtClean="0">
                <a:latin typeface="Tahoma"/>
                <a:cs typeface="Tahoma"/>
              </a:rPr>
              <a:t>Materials</a:t>
            </a:r>
            <a:endParaRPr lang="en-CA" sz="2000" dirty="0" smtClean="0">
              <a:latin typeface="Tahoma"/>
              <a:cs typeface="Tahoma"/>
            </a:endParaRPr>
          </a:p>
          <a:p>
            <a:pPr marL="1257300" lvl="2" indent="-342900">
              <a:lnSpc>
                <a:spcPct val="100000"/>
              </a:lnSpc>
              <a:buFont typeface="Arial"/>
              <a:buChar char="•"/>
            </a:pPr>
            <a:r>
              <a:rPr lang="en-CA" sz="2000" dirty="0" smtClean="0">
                <a:latin typeface="Tahoma"/>
                <a:cs typeface="Tahoma"/>
              </a:rPr>
              <a:t>FLEKA Glass Flake</a:t>
            </a:r>
          </a:p>
          <a:p>
            <a:pPr marL="1257300" lvl="2" indent="-342900">
              <a:lnSpc>
                <a:spcPct val="100000"/>
              </a:lnSpc>
              <a:buFont typeface="Arial"/>
              <a:buChar char="•"/>
            </a:pPr>
            <a:r>
              <a:rPr lang="en-CA" sz="2000" dirty="0" smtClean="0">
                <a:latin typeface="Tahoma"/>
                <a:cs typeface="Tahoma"/>
              </a:rPr>
              <a:t>Glass Fiber</a:t>
            </a:r>
            <a:endParaRPr lang="en-CA" sz="2000" dirty="0">
              <a:latin typeface="Tahoma"/>
              <a:cs typeface="Tahoma"/>
            </a:endParaRPr>
          </a:p>
          <a:p>
            <a:pPr marL="1257300" lvl="2" indent="-342900">
              <a:lnSpc>
                <a:spcPct val="100000"/>
              </a:lnSpc>
              <a:buFont typeface="Arial"/>
              <a:buChar char="•"/>
            </a:pPr>
            <a:r>
              <a:rPr lang="en-CA" sz="2000" dirty="0" smtClean="0">
                <a:latin typeface="Tahoma"/>
                <a:cs typeface="Tahoma"/>
              </a:rPr>
              <a:t>Mica</a:t>
            </a:r>
          </a:p>
          <a:p>
            <a:pPr marL="1257300" lvl="2" indent="-342900">
              <a:lnSpc>
                <a:spcPct val="100000"/>
              </a:lnSpc>
              <a:buFont typeface="Arial"/>
              <a:buChar char="•"/>
            </a:pPr>
            <a:r>
              <a:rPr lang="en-CA" sz="2000" dirty="0">
                <a:latin typeface="Tahoma"/>
                <a:cs typeface="Tahoma"/>
              </a:rPr>
              <a:t>Glass Spheres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322826" y="5880157"/>
            <a:ext cx="9436117" cy="400110"/>
          </a:xfrm>
          <a:prstGeom prst="rect">
            <a:avLst/>
          </a:prstGeom>
          <a:solidFill>
            <a:srgbClr val="B4C7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data from the DOE is in the Appendix of this presentation</a:t>
            </a:r>
            <a:endParaRPr kumimoji="1" lang="en-US" altLang="ja-JP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540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8684" y="-80963"/>
            <a:ext cx="12192000" cy="901701"/>
          </a:xfrm>
        </p:spPr>
        <p:txBody>
          <a:bodyPr/>
          <a:lstStyle/>
          <a:p>
            <a:r>
              <a:rPr lang="en-US" sz="2800" b="1" i="1" dirty="0">
                <a:solidFill>
                  <a:srgbClr val="1A6098"/>
                </a:solidFill>
                <a:latin typeface="Arial" charset="0"/>
                <a:ea typeface="ＭＳ Ｐゴシック" charset="0"/>
                <a:cs typeface="ＭＳ Ｐゴシック" charset="0"/>
              </a:rPr>
              <a:t>Formulations</a:t>
            </a:r>
            <a:endParaRPr lang="en-US" sz="2800" dirty="0">
              <a:solidFill>
                <a:srgbClr val="1A6098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148381"/>
              </p:ext>
            </p:extLst>
          </p:nvPr>
        </p:nvGraphicFramePr>
        <p:xfrm>
          <a:off x="670228" y="649805"/>
          <a:ext cx="11085739" cy="5089999"/>
        </p:xfrm>
        <a:graphic>
          <a:graphicData uri="http://schemas.openxmlformats.org/drawingml/2006/table">
            <a:tbl>
              <a:tblPr/>
              <a:tblGrid>
                <a:gridCol w="1350951"/>
                <a:gridCol w="1589354"/>
                <a:gridCol w="1204562"/>
                <a:gridCol w="1825890"/>
                <a:gridCol w="1289513"/>
                <a:gridCol w="1920337"/>
                <a:gridCol w="1905132"/>
              </a:tblGrid>
              <a:tr h="4654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Sample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PBT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FLEKA REFG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-101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FINEFLAKE MEG160FY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-M01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Mica WG325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Spheriglass 1922 w/ CP-02 Coating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ThermoFlow 600+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37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737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737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737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737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737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737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737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737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737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737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737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737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737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737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</a:t>
                      </a:r>
                    </a:p>
                  </a:txBody>
                  <a:tcPr marL="121892" marR="121892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983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5689600" y="6276975"/>
            <a:ext cx="2540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/>
              <a:t>5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619257" y="6346985"/>
            <a:ext cx="4318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i="1" dirty="0" smtClean="0">
                <a:solidFill>
                  <a:srgbClr val="1A6098"/>
                </a:solidFill>
                <a:latin typeface="Trebuchet MS" charset="0"/>
              </a:rPr>
              <a:t>HELPING INNOVATORS INCUBATE</a:t>
            </a:r>
          </a:p>
        </p:txBody>
      </p:sp>
      <p:pic>
        <p:nvPicPr>
          <p:cNvPr id="6" name="Picture 2" descr="IFC_Non-Reflective 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37" y="6207125"/>
            <a:ext cx="16287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57939" y="5872738"/>
            <a:ext cx="10035802" cy="861774"/>
          </a:xfrm>
          <a:prstGeom prst="rect">
            <a:avLst/>
          </a:prstGeom>
          <a:solidFill>
            <a:srgbClr val="B4C7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PBT / </a:t>
            </a:r>
            <a:r>
              <a:rPr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FLEKA </a:t>
            </a: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compounds are clearly a formulation option (#3)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Commercial formulations will most likely involve glass fiber/FLEKA combinations (#12) 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1592191" y="6533748"/>
            <a:ext cx="51435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B2E098-DC1B-4B03-AFF0-8A14A6765F6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721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254812"/>
              </p:ext>
            </p:extLst>
          </p:nvPr>
        </p:nvGraphicFramePr>
        <p:xfrm>
          <a:off x="889000" y="1358900"/>
          <a:ext cx="11123613" cy="4754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137"/>
                <a:gridCol w="2275253"/>
                <a:gridCol w="2822018"/>
                <a:gridCol w="2680917"/>
                <a:gridCol w="2294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Sample #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Compound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Pre-Annealed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Transverse Direction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Shrinkage (TD) (%)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Pre-Annealed                   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Machine Direction Shrinkage (MD) (%)</a:t>
                      </a:r>
                      <a:endParaRPr lang="en-US" dirty="0" smtClean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Warpage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(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TD%-MD%)</a:t>
                      </a:r>
                      <a:endParaRPr lang="en-US" dirty="0" smtClean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ahoma"/>
                          <a:cs typeface="Tahoma"/>
                        </a:rPr>
                        <a:t>100%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PBT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1.42+/- 0.02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2.09 +/- 0.41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.67</a:t>
                      </a:r>
                    </a:p>
                    <a:p>
                      <a:pPr algn="ctr"/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#3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ahoma"/>
                          <a:cs typeface="Tahoma"/>
                        </a:rPr>
                        <a:t>70% PBT/30% FLEKA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0.03 +/- 0.01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0.39 +/- 0.09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.36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#11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70% PBT/30% Glass Fiber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0.94 +/- 0.02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0.02 +/-0.02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.92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#12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ahoma"/>
                          <a:cs typeface="Tahoma"/>
                        </a:rPr>
                        <a:t>70% PBT/20% GF/10%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FLEKA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0.55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+/-0.02</a:t>
                      </a:r>
                      <a:endParaRPr lang="en-US" dirty="0" smtClean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0.03 +/- 0.03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.52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#14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70% PBT/20% GF/10%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Mica</a:t>
                      </a:r>
                      <a:endParaRPr lang="en-US" dirty="0" smtClean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0.73 +/- 0.01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0.19 +/- 0.09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.54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#15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70% PBT/20% GF/10%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Glass Bead</a:t>
                      </a:r>
                      <a:endParaRPr lang="en-US" dirty="0" smtClean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0.92 +/- 0.01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0.10 +/- 0.02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.82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460515" y="6346985"/>
            <a:ext cx="4318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i="1" dirty="0" smtClean="0">
                <a:solidFill>
                  <a:srgbClr val="1A6098"/>
                </a:solidFill>
                <a:latin typeface="Trebuchet MS" charset="0"/>
              </a:rPr>
              <a:t>HELPING INNOVATORS INCUBATE</a:t>
            </a:r>
          </a:p>
        </p:txBody>
      </p:sp>
      <p:pic>
        <p:nvPicPr>
          <p:cNvPr id="7" name="Picture 2" descr="IFC_Non-Reflective 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6" y="6171843"/>
            <a:ext cx="16287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1799052" y="365126"/>
            <a:ext cx="9173747" cy="481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small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CA" sz="2800" dirty="0" smtClean="0">
                <a:solidFill>
                  <a:srgbClr val="107EB0"/>
                </a:solidFill>
              </a:rPr>
              <a:t>Mold Shrinkage/Warpage (astm </a:t>
            </a:r>
            <a:r>
              <a:rPr lang="en-CA" sz="2400" dirty="0" smtClean="0">
                <a:solidFill>
                  <a:srgbClr val="107EB0"/>
                </a:solidFill>
              </a:rPr>
              <a:t>D955</a:t>
            </a:r>
            <a:r>
              <a:rPr lang="en-CA" sz="2800" dirty="0" smtClean="0">
                <a:solidFill>
                  <a:srgbClr val="107EB0"/>
                </a:solidFill>
              </a:rPr>
              <a:t>)</a:t>
            </a:r>
            <a:endParaRPr lang="en-US" sz="2800" dirty="0">
              <a:solidFill>
                <a:srgbClr val="107E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574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113201"/>
              </p:ext>
            </p:extLst>
          </p:nvPr>
        </p:nvGraphicFramePr>
        <p:xfrm>
          <a:off x="889000" y="1464216"/>
          <a:ext cx="10892924" cy="4649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338"/>
                <a:gridCol w="2228067"/>
                <a:gridCol w="2366240"/>
                <a:gridCol w="2728950"/>
                <a:gridCol w="2540329"/>
              </a:tblGrid>
              <a:tr h="8090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Sample #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Compound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Tensile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Strength (psi)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Elongation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At Break (%)</a:t>
                      </a:r>
                      <a:endParaRPr lang="en-US" dirty="0" smtClean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Tensile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Modulus (psi)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ahoma"/>
                          <a:cs typeface="Tahoma"/>
                        </a:rPr>
                        <a:t>100%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PBT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ahoma"/>
                          <a:cs typeface="Tahoma"/>
                        </a:rPr>
                        <a:t>   7,800 +/- 280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12.2 +/-</a:t>
                      </a:r>
                      <a:r>
                        <a:rPr lang="en-US" sz="1800" baseline="0" dirty="0" smtClean="0">
                          <a:latin typeface="Tahoma"/>
                          <a:cs typeface="Tahoma"/>
                        </a:rPr>
                        <a:t> 0.7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348,800 +/- 6200</a:t>
                      </a:r>
                    </a:p>
                    <a:p>
                      <a:pPr algn="ctr"/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#3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ahoma"/>
                          <a:cs typeface="Tahoma"/>
                        </a:rPr>
                        <a:t>70% PBT/30% FLEKA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13,030</a:t>
                      </a:r>
                      <a:r>
                        <a:rPr lang="en-US" sz="1800" baseline="0" dirty="0" smtClean="0">
                          <a:latin typeface="Tahoma"/>
                          <a:cs typeface="Tahoma"/>
                        </a:rPr>
                        <a:t> +/- 180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2.2 +/- 0.1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1,284,200 +/- 20,300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#11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70% PBT/30% Glass Fiber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17,300 +/- 240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2.5 +/- 0.1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1,329,300 +/- 14,300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#12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ahoma"/>
                          <a:cs typeface="Tahoma"/>
                        </a:rPr>
                        <a:t>70% PBT/20% GF/10%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FLEKA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16,930 +/- 40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2.5 +/-</a:t>
                      </a:r>
                      <a:r>
                        <a:rPr lang="en-US" sz="1800" baseline="0" dirty="0" smtClean="0">
                          <a:latin typeface="Tahoma"/>
                          <a:cs typeface="Tahoma"/>
                        </a:rPr>
                        <a:t> 0.1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1,385,400 +/- 13,500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#14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70% PBT/20% GF/10%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Mica</a:t>
                      </a:r>
                      <a:endParaRPr lang="en-US" dirty="0" smtClean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14,420 +/- 180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2.4 +/- 0.1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1,290,800</a:t>
                      </a:r>
                      <a:r>
                        <a:rPr lang="en-US" sz="1800" baseline="0" dirty="0" smtClean="0">
                          <a:latin typeface="Tahoma"/>
                          <a:cs typeface="Tahoma"/>
                        </a:rPr>
                        <a:t> +/- 21,100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#15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70% PBT/20% GF/10%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Glass Bead</a:t>
                      </a:r>
                      <a:endParaRPr lang="en-US" dirty="0" smtClean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14,470 +/- 120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2.7 +/-</a:t>
                      </a:r>
                      <a:r>
                        <a:rPr lang="en-US" sz="1800" baseline="0" dirty="0" smtClean="0">
                          <a:latin typeface="Tahoma"/>
                          <a:cs typeface="Tahoma"/>
                        </a:rPr>
                        <a:t> 0.1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1,079,300 +/- 12,300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3226" y="276920"/>
            <a:ext cx="9173747" cy="481976"/>
          </a:xfrm>
        </p:spPr>
        <p:txBody>
          <a:bodyPr/>
          <a:lstStyle/>
          <a:p>
            <a:r>
              <a:rPr lang="en-CA" sz="2800" dirty="0" smtClean="0">
                <a:solidFill>
                  <a:srgbClr val="107EB0"/>
                </a:solidFill>
              </a:rPr>
              <a:t>Tensile Properties (</a:t>
            </a:r>
            <a:r>
              <a:rPr lang="en-CA" sz="2800" dirty="0">
                <a:solidFill>
                  <a:srgbClr val="107EB0"/>
                </a:solidFill>
              </a:rPr>
              <a:t>astm </a:t>
            </a:r>
            <a:r>
              <a:rPr lang="en-CA" sz="2400" dirty="0" smtClean="0">
                <a:solidFill>
                  <a:srgbClr val="107EB0"/>
                </a:solidFill>
              </a:rPr>
              <a:t>D638</a:t>
            </a:r>
            <a:r>
              <a:rPr lang="en-CA" sz="2800" dirty="0" smtClean="0">
                <a:solidFill>
                  <a:srgbClr val="107EB0"/>
                </a:solidFill>
              </a:rPr>
              <a:t>)</a:t>
            </a:r>
            <a:endParaRPr lang="en-US" sz="2800" dirty="0">
              <a:solidFill>
                <a:srgbClr val="107EB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425239" y="6346985"/>
            <a:ext cx="4318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i="1" dirty="0" smtClean="0">
                <a:solidFill>
                  <a:srgbClr val="1A6098"/>
                </a:solidFill>
                <a:latin typeface="Trebuchet MS" charset="0"/>
              </a:rPr>
              <a:t>HELPING INNOVATORS INCUBATE</a:t>
            </a:r>
          </a:p>
        </p:txBody>
      </p:sp>
      <p:pic>
        <p:nvPicPr>
          <p:cNvPr id="7" name="Picture 2" descr="IFC_Non-Reflective 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6" y="6171843"/>
            <a:ext cx="16287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5527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148512"/>
              </p:ext>
            </p:extLst>
          </p:nvPr>
        </p:nvGraphicFramePr>
        <p:xfrm>
          <a:off x="-194014" y="1358900"/>
          <a:ext cx="12386014" cy="490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1" y="333568"/>
            <a:ext cx="10559262" cy="4873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ja-JP" sz="2800" dirty="0" smtClean="0">
                <a:solidFill>
                  <a:srgbClr val="107EB0"/>
                </a:solidFill>
                <a:ea typeface="ＭＳ Ｐゴシック" pitchFamily="50" charset="-128"/>
                <a:cs typeface="Arial" panose="020B0604020202020204" pitchFamily="34" charset="0"/>
              </a:rPr>
              <a:t>Performance Comparison Of Additives for plastic</a:t>
            </a:r>
            <a:endParaRPr lang="ja-JP" altLang="en-US" sz="2800" dirty="0">
              <a:solidFill>
                <a:srgbClr val="107EB0"/>
              </a:solidFill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215" y="6297893"/>
            <a:ext cx="43564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Note: Data was normalized for the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875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736349"/>
              </p:ext>
            </p:extLst>
          </p:nvPr>
        </p:nvGraphicFramePr>
        <p:xfrm>
          <a:off x="1499196" y="1111393"/>
          <a:ext cx="10692803" cy="3578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81720" y="5057461"/>
            <a:ext cx="10459105" cy="1015663"/>
          </a:xfrm>
          <a:prstGeom prst="rect">
            <a:avLst/>
          </a:prstGeom>
          <a:solidFill>
            <a:srgbClr val="B4C7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Tahoma"/>
                <a:cs typeface="Tahoma"/>
              </a:rPr>
              <a:t>NSG also offers </a:t>
            </a:r>
            <a:r>
              <a:rPr lang="en-US" sz="2000" dirty="0" smtClean="0">
                <a:solidFill>
                  <a:prstClr val="black"/>
                </a:solidFill>
                <a:latin typeface="Tahoma"/>
                <a:cs typeface="Tahoma"/>
              </a:rPr>
              <a:t>.7um </a:t>
            </a:r>
            <a:r>
              <a:rPr lang="en-US" sz="2000" dirty="0">
                <a:solidFill>
                  <a:prstClr val="black"/>
                </a:solidFill>
                <a:latin typeface="Tahoma"/>
                <a:cs typeface="Tahoma"/>
              </a:rPr>
              <a:t>thick</a:t>
            </a:r>
            <a:r>
              <a:rPr lang="en-US" sz="2000" dirty="0" smtClean="0">
                <a:solidFill>
                  <a:prstClr val="black"/>
                </a:solidFill>
                <a:latin typeface="Tahoma"/>
                <a:cs typeface="Tahoma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Tahoma"/>
                <a:cs typeface="Tahoma"/>
              </a:rPr>
              <a:t>160um avg diameter, </a:t>
            </a:r>
            <a:r>
              <a:rPr lang="en-US" sz="2000" dirty="0" smtClean="0">
                <a:solidFill>
                  <a:prstClr val="black"/>
                </a:solidFill>
                <a:latin typeface="Tahoma"/>
                <a:cs typeface="Tahoma"/>
              </a:rPr>
              <a:t>glass flake, </a:t>
            </a:r>
            <a:r>
              <a:rPr lang="en-US" sz="2000" dirty="0">
                <a:solidFill>
                  <a:prstClr val="black"/>
                </a:solidFill>
                <a:latin typeface="Tahoma"/>
                <a:cs typeface="Tahoma"/>
              </a:rPr>
              <a:t>FineFlake</a:t>
            </a:r>
            <a:r>
              <a:rPr lang="en-US" sz="2000" dirty="0" smtClean="0">
                <a:solidFill>
                  <a:prstClr val="black"/>
                </a:solidFill>
                <a:latin typeface="Tahoma"/>
                <a:cs typeface="Tahoma"/>
              </a:rPr>
              <a:t>™</a:t>
            </a:r>
            <a:endParaRPr lang="en-US" sz="20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Tahoma"/>
                <a:cs typeface="Tahoma"/>
              </a:rPr>
              <a:t>It offers the highest Weld Line </a:t>
            </a:r>
            <a:r>
              <a:rPr lang="en-US" sz="2000" dirty="0" smtClean="0">
                <a:solidFill>
                  <a:prstClr val="black"/>
                </a:solidFill>
                <a:latin typeface="Tahoma"/>
                <a:cs typeface="Tahoma"/>
              </a:rPr>
              <a:t>Tensile Strength of all </a:t>
            </a:r>
            <a:r>
              <a:rPr lang="en-US" sz="2000" dirty="0">
                <a:solidFill>
                  <a:prstClr val="black"/>
                </a:solidFill>
                <a:latin typeface="Tahoma"/>
                <a:cs typeface="Tahoma"/>
              </a:rPr>
              <a:t>p</a:t>
            </a:r>
            <a:r>
              <a:rPr lang="en-US" sz="2000" dirty="0" smtClean="0">
                <a:solidFill>
                  <a:prstClr val="black"/>
                </a:solidFill>
                <a:latin typeface="Tahoma"/>
                <a:cs typeface="Tahoma"/>
              </a:rPr>
              <a:t>roducts tested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ahoma"/>
                <a:cs typeface="Tahoma"/>
              </a:rPr>
              <a:t>Come visit us at Booth A423 to learn more about FineFlake</a:t>
            </a:r>
            <a:r>
              <a:rPr lang="en-US" sz="2000" dirty="0">
                <a:solidFill>
                  <a:prstClr val="black"/>
                </a:solidFill>
                <a:latin typeface="Tahoma"/>
                <a:cs typeface="Tahoma"/>
              </a:rPr>
              <a:t>™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38201" y="-1458"/>
            <a:ext cx="10559262" cy="87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small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ja-JP" sz="2800" dirty="0" smtClean="0">
                <a:solidFill>
                  <a:srgbClr val="107EB0"/>
                </a:solidFill>
                <a:ea typeface="ＭＳ Ｐゴシック" pitchFamily="50" charset="-128"/>
                <a:cs typeface="Arial" panose="020B0604020202020204" pitchFamily="34" charset="0"/>
              </a:rPr>
              <a:t>Another Glass Flake Option for Improved Weld Line Strength: NSG FineFlake™</a:t>
            </a:r>
            <a:endParaRPr lang="ja-JP" altLang="en-US" sz="2800" dirty="0">
              <a:solidFill>
                <a:srgbClr val="107EB0"/>
              </a:solidFill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6054" y="6312256"/>
            <a:ext cx="435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Data was normalized for the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432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005758"/>
              </p:ext>
            </p:extLst>
          </p:nvPr>
        </p:nvGraphicFramePr>
        <p:xfrm>
          <a:off x="889000" y="1005550"/>
          <a:ext cx="10892924" cy="5289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338"/>
                <a:gridCol w="2228067"/>
                <a:gridCol w="2366240"/>
                <a:gridCol w="2728950"/>
                <a:gridCol w="2540329"/>
              </a:tblGrid>
              <a:tr h="8090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Sample #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Compound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Tensile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Strength (psi)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Elongation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At Break (%)</a:t>
                      </a:r>
                      <a:endParaRPr lang="en-US" dirty="0" smtClean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Tensile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Modulus (psi)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ahoma"/>
                          <a:cs typeface="Tahoma"/>
                        </a:rPr>
                        <a:t>100%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PBT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/>
                          <a:cs typeface="Arial"/>
                        </a:rPr>
                        <a:t>170 +/- 80  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15,900+/11840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#3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ahoma"/>
                          <a:cs typeface="Tahoma"/>
                        </a:rPr>
                        <a:t>70% PBT/30% FLEKA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230 +/- 170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0.8 +/- 0.2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50,670 +/- 9,060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#11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70% PBT/30% Glass Fiber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250 +/- 60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0.5 +/- 0.1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54,790 +/- 1,110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#12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ahoma"/>
                          <a:cs typeface="Tahoma"/>
                        </a:rPr>
                        <a:t>70% PBT/20% GF/10%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FLEKA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350 +/- 60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0.7 +/- 0.1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56,930 +/- 2,180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#13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70% PBT/30% FineFlake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600 +/- 40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1.3 +/- 0.2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65,460 +/- 2,153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#14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70% PBT/20% GF/10%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Mica</a:t>
                      </a:r>
                      <a:endParaRPr lang="en-US" dirty="0" smtClean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280 +/- 100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0.8 +/- 0.2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42,470 +/- 7,250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#15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70% PBT/20% GF/10%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Glass Bead</a:t>
                      </a:r>
                      <a:endParaRPr lang="en-US" dirty="0" smtClean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410 +/- 30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1.0 +/- 0.1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46,820 +/- 3,240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3226" y="276920"/>
            <a:ext cx="9173747" cy="481976"/>
          </a:xfrm>
        </p:spPr>
        <p:txBody>
          <a:bodyPr/>
          <a:lstStyle/>
          <a:p>
            <a:r>
              <a:rPr lang="en-CA" sz="2800" dirty="0" smtClean="0">
                <a:solidFill>
                  <a:srgbClr val="107EB0"/>
                </a:solidFill>
              </a:rPr>
              <a:t>Weld Line Properties </a:t>
            </a:r>
            <a:r>
              <a:rPr lang="en-CA" sz="2800" dirty="0" smtClean="0">
                <a:solidFill>
                  <a:srgbClr val="107EB0"/>
                </a:solidFill>
              </a:rPr>
              <a:t>(</a:t>
            </a:r>
            <a:r>
              <a:rPr lang="en-CA" sz="2800" dirty="0">
                <a:solidFill>
                  <a:srgbClr val="107EB0"/>
                </a:solidFill>
              </a:rPr>
              <a:t>astm </a:t>
            </a:r>
            <a:r>
              <a:rPr lang="en-CA" sz="2400" dirty="0" smtClean="0">
                <a:solidFill>
                  <a:srgbClr val="107EB0"/>
                </a:solidFill>
              </a:rPr>
              <a:t>D638</a:t>
            </a:r>
            <a:r>
              <a:rPr lang="en-CA" sz="2800" dirty="0" smtClean="0">
                <a:solidFill>
                  <a:srgbClr val="107EB0"/>
                </a:solidFill>
              </a:rPr>
              <a:t>)</a:t>
            </a:r>
            <a:endParaRPr lang="en-US" sz="2800" dirty="0">
              <a:solidFill>
                <a:srgbClr val="107EB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478153" y="6346985"/>
            <a:ext cx="4318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i="1" dirty="0" smtClean="0">
                <a:solidFill>
                  <a:srgbClr val="1A6098"/>
                </a:solidFill>
                <a:latin typeface="Trebuchet MS" charset="0"/>
              </a:rPr>
              <a:t>HELPING INNOVATORS INCUBATE</a:t>
            </a:r>
          </a:p>
        </p:txBody>
      </p:sp>
      <p:pic>
        <p:nvPicPr>
          <p:cNvPr id="7" name="Picture 2" descr="IFC_Non-Reflective 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6" y="6171843"/>
            <a:ext cx="16287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9166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title"/>
          </p:nvPr>
        </p:nvSpPr>
        <p:spPr>
          <a:xfrm>
            <a:off x="686355" y="337328"/>
            <a:ext cx="11505645" cy="987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1" lang="en-US" altLang="ja-JP" sz="2800" dirty="0" smtClean="0">
                <a:solidFill>
                  <a:srgbClr val="107EB0"/>
                </a:solidFill>
                <a:cs typeface="Arial" panose="020B0604020202020204" pitchFamily="34" charset="0"/>
              </a:rPr>
              <a:t>New FINEFLAKE™ For </a:t>
            </a:r>
            <a:r>
              <a:rPr kumimoji="1" lang="en-US" altLang="ja-JP" sz="2800" dirty="0" err="1" smtClean="0">
                <a:solidFill>
                  <a:srgbClr val="107EB0"/>
                </a:solidFill>
                <a:cs typeface="Arial" panose="020B0604020202020204" pitchFamily="34" charset="0"/>
              </a:rPr>
              <a:t>Polyolefins</a:t>
            </a:r>
            <a:r>
              <a:rPr kumimoji="1" lang="en-US" altLang="ja-JP" dirty="0" smtClean="0">
                <a:solidFill>
                  <a:srgbClr val="107EB0"/>
                </a:solidFill>
                <a:cs typeface="Arial" panose="020B0604020202020204" pitchFamily="34" charset="0"/>
              </a:rPr>
              <a:t/>
            </a:r>
            <a:br>
              <a:rPr kumimoji="1" lang="en-US" altLang="ja-JP" dirty="0" smtClean="0">
                <a:solidFill>
                  <a:srgbClr val="107EB0"/>
                </a:solidFill>
                <a:cs typeface="Arial" panose="020B0604020202020204" pitchFamily="34" charset="0"/>
              </a:rPr>
            </a:br>
            <a:r>
              <a:rPr kumimoji="1" lang="en-US" altLang="ja-JP" sz="2400" dirty="0" smtClean="0">
                <a:solidFill>
                  <a:srgbClr val="107EB0"/>
                </a:solidFill>
                <a:cs typeface="Arial" panose="020B0604020202020204" pitchFamily="34" charset="0"/>
              </a:rPr>
              <a:t>Patent Application US 2018/0155534 A1  (November 2018)</a:t>
            </a:r>
            <a:r>
              <a:rPr lang="ja-JP" altLang="en-US" sz="3600" dirty="0">
                <a:solidFill>
                  <a:srgbClr val="107EB0"/>
                </a:solidFill>
                <a:ea typeface="ＭＳ Ｐゴシック" pitchFamily="50" charset="-128"/>
                <a:cs typeface="Arial" panose="020B0604020202020204" pitchFamily="34" charset="0"/>
              </a:rPr>
              <a:t>　</a:t>
            </a:r>
          </a:p>
        </p:txBody>
      </p:sp>
      <p:pic>
        <p:nvPicPr>
          <p:cNvPr id="6" name="Picture 4" descr="Image result for NSG gl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" y="57132"/>
            <a:ext cx="681385" cy="384302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" name="TextBox 1"/>
          <p:cNvSpPr txBox="1"/>
          <p:nvPr/>
        </p:nvSpPr>
        <p:spPr>
          <a:xfrm>
            <a:off x="719187" y="1987893"/>
            <a:ext cx="11402261" cy="3315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Tahoma"/>
                <a:cs typeface="Tahoma"/>
              </a:rPr>
              <a:t>Polypropylene and polyethylene are more challenging resins for glass flake</a:t>
            </a:r>
            <a:r>
              <a:rPr lang="en-CA" sz="2000" dirty="0" smtClean="0">
                <a:latin typeface="Tahoma"/>
                <a:cs typeface="Tahoma"/>
              </a:rPr>
              <a:t>-to</a:t>
            </a:r>
            <a:r>
              <a:rPr lang="en-CA" sz="2000" dirty="0" smtClean="0">
                <a:latin typeface="Tahoma"/>
                <a:cs typeface="Tahoma"/>
              </a:rPr>
              <a:t>-polymer coupling</a:t>
            </a:r>
          </a:p>
          <a:p>
            <a:pPr>
              <a:lnSpc>
                <a:spcPts val="2800"/>
              </a:lnSpc>
            </a:pPr>
            <a:endParaRPr lang="en-CA" sz="2000" dirty="0" smtClean="0">
              <a:latin typeface="Tahoma"/>
              <a:cs typeface="Tahoma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Tahoma"/>
                <a:cs typeface="Tahoma"/>
              </a:rPr>
              <a:t>NSG invented a new grade, </a:t>
            </a:r>
            <a:r>
              <a:rPr lang="en-CA" sz="2000" b="1" dirty="0" smtClean="0">
                <a:latin typeface="Tahoma"/>
                <a:cs typeface="Tahoma"/>
              </a:rPr>
              <a:t>FINEFLAKE MEG160FY-M04 </a:t>
            </a:r>
            <a:r>
              <a:rPr lang="en-CA" sz="2000" dirty="0" smtClean="0">
                <a:latin typeface="Tahoma"/>
                <a:cs typeface="Tahoma"/>
              </a:rPr>
              <a:t>:</a:t>
            </a: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CA" sz="2000" dirty="0">
                <a:latin typeface="Tahoma"/>
                <a:cs typeface="Tahoma"/>
              </a:rPr>
              <a:t>A</a:t>
            </a:r>
            <a:r>
              <a:rPr lang="en-CA" sz="2000" dirty="0" smtClean="0">
                <a:latin typeface="Tahoma"/>
                <a:cs typeface="Tahoma"/>
              </a:rPr>
              <a:t> new sizing specifically for PP</a:t>
            </a:r>
            <a:r>
              <a:rPr lang="en-CA" sz="2000" dirty="0">
                <a:latin typeface="Tahoma"/>
                <a:cs typeface="Tahoma"/>
              </a:rPr>
              <a:t> </a:t>
            </a:r>
            <a:r>
              <a:rPr lang="en-CA" sz="2000" dirty="0" smtClean="0">
                <a:latin typeface="Tahoma"/>
                <a:cs typeface="Tahoma"/>
              </a:rPr>
              <a:t>and PE</a:t>
            </a: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Tahoma"/>
                <a:cs typeface="Tahoma"/>
              </a:rPr>
              <a:t>A new binder </a:t>
            </a:r>
            <a:r>
              <a:rPr lang="en-CA" sz="2000" dirty="0">
                <a:latin typeface="Tahoma"/>
                <a:cs typeface="Tahoma"/>
              </a:rPr>
              <a:t>specifically for PP and PE</a:t>
            </a: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Tahoma"/>
                <a:cs typeface="Tahoma"/>
              </a:rPr>
              <a:t>A new crosslinking agent and catalyst for PP </a:t>
            </a:r>
            <a:r>
              <a:rPr lang="en-CA" sz="2000" dirty="0">
                <a:latin typeface="Tahoma"/>
                <a:cs typeface="Tahoma"/>
              </a:rPr>
              <a:t>and </a:t>
            </a:r>
            <a:r>
              <a:rPr lang="en-CA" sz="2000" dirty="0" smtClean="0">
                <a:latin typeface="Tahoma"/>
                <a:cs typeface="Tahoma"/>
              </a:rPr>
              <a:t>PE</a:t>
            </a:r>
            <a:br>
              <a:rPr lang="en-CA" sz="2000" dirty="0" smtClean="0">
                <a:latin typeface="Tahoma"/>
                <a:cs typeface="Tahoma"/>
              </a:rPr>
            </a:br>
            <a:endParaRPr lang="en-CA" sz="2000" dirty="0" smtClean="0">
              <a:latin typeface="Tahoma"/>
              <a:cs typeface="Tahoma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Tahoma"/>
                <a:cs typeface="Tahoma"/>
              </a:rPr>
              <a:t>All components are balanced for performance and ease of dispersion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CA" sz="2000" dirty="0">
              <a:latin typeface="Tahoma"/>
              <a:cs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72" y="6623324"/>
            <a:ext cx="1401978" cy="207749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CA" sz="1050" b="1" dirty="0" smtClean="0"/>
              <a:t>December 5</a:t>
            </a:r>
            <a:r>
              <a:rPr lang="en-CA" sz="1050" b="1" baseline="30000" dirty="0" smtClean="0"/>
              <a:t>th</a:t>
            </a:r>
            <a:r>
              <a:rPr lang="en-CA" sz="1050" b="1" dirty="0" smtClean="0"/>
              <a:t>, 2018</a:t>
            </a:r>
            <a:endParaRPr lang="en-CA" sz="1050" b="1" dirty="0"/>
          </a:p>
        </p:txBody>
      </p:sp>
    </p:spTree>
    <p:extLst>
      <p:ext uri="{BB962C8B-B14F-4D97-AF65-F5344CB8AC3E}">
        <p14:creationId xmlns:p14="http://schemas.microsoft.com/office/powerpoint/2010/main" val="30140846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1" y="333568"/>
            <a:ext cx="10559262" cy="4873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ja-JP" sz="2800" dirty="0" smtClean="0">
                <a:solidFill>
                  <a:srgbClr val="107EB0"/>
                </a:solidFill>
                <a:ea typeface="ＭＳ Ｐゴシック" pitchFamily="50" charset="-128"/>
                <a:cs typeface="Arial" panose="020B0604020202020204" pitchFamily="34" charset="0"/>
              </a:rPr>
              <a:t>Performance Comparison Of Additives for plastic</a:t>
            </a:r>
            <a:endParaRPr lang="ja-JP" altLang="en-US" sz="2800" dirty="0">
              <a:solidFill>
                <a:srgbClr val="107EB0"/>
              </a:solidFill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11331" y="3817010"/>
            <a:ext cx="11094059" cy="2400657"/>
          </a:xfrm>
          <a:prstGeom prst="rect">
            <a:avLst/>
          </a:prstGeom>
          <a:solidFill>
            <a:srgbClr val="B4C7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ja-JP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FLEKA, </a:t>
            </a:r>
            <a:r>
              <a:rPr lang="en-US" altLang="ja-JP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likely in combination with glass fiber, offers the </a:t>
            </a:r>
            <a:r>
              <a:rPr lang="en-US" altLang="ja-JP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 balance of properties between </a:t>
            </a:r>
            <a:r>
              <a:rPr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warpage</a:t>
            </a:r>
            <a:r>
              <a:rPr lang="en-US" altLang="ja-JP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mechanical properties – NO TRADE-OFF</a:t>
            </a:r>
          </a:p>
          <a:p>
            <a:pPr marL="342900" indent="-342900" algn="ctr"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FineFlake </a:t>
            </a: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offers the </a:t>
            </a:r>
            <a:r>
              <a:rPr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 weld line performance </a:t>
            </a: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all formulations</a:t>
            </a:r>
            <a:endParaRPr lang="en-US" altLang="ja-JP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FLEKA </a:t>
            </a: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FINEFLAKE are additional tools </a:t>
            </a: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tool box</a:t>
            </a:r>
          </a:p>
          <a:p>
            <a:pPr marL="342900" indent="-342900" algn="ctr"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optimized formulations </a:t>
            </a: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application and design dependent, and </a:t>
            </a:r>
            <a:r>
              <a:rPr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the expertise of product developers </a:t>
            </a:r>
            <a:endParaRPr lang="en-US" altLang="ja-JP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7550" y="1093647"/>
            <a:ext cx="1007107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PBT/Glass </a:t>
            </a:r>
            <a:r>
              <a:rPr lang="en-US" altLang="ja-JP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Fiber/</a:t>
            </a:r>
            <a:r>
              <a:rPr lang="en-US" altLang="ja-JP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FLEKA</a:t>
            </a:r>
            <a:r>
              <a:rPr lang="en-US" altLang="ja-JP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offers </a:t>
            </a:r>
            <a:r>
              <a:rPr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shrinkage and </a:t>
            </a:r>
            <a:r>
              <a:rPr lang="en-US" altLang="ja-JP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warpage </a:t>
            </a:r>
            <a:r>
              <a:rPr lang="en-US" altLang="ja-JP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compared to </a:t>
            </a:r>
            <a:r>
              <a:rPr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PBT/glass </a:t>
            </a:r>
            <a:r>
              <a:rPr lang="en-US" altLang="ja-JP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fiber </a:t>
            </a:r>
            <a:r>
              <a:rPr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compounds </a:t>
            </a: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</a:t>
            </a: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minimal decrease in strength properties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  <a:defRPr/>
            </a:pPr>
            <a:endParaRPr lang="en-US" altLang="ja-JP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ja-JP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PBT/Glass Fiber/</a:t>
            </a:r>
            <a:r>
              <a:rPr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FLEKA</a:t>
            </a:r>
            <a:r>
              <a:rPr lang="en-US" altLang="ja-JP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offers </a:t>
            </a:r>
            <a:r>
              <a:rPr lang="en-US" altLang="ja-JP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shrinkage and warpage </a:t>
            </a: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compared </a:t>
            </a:r>
            <a:r>
              <a:rPr lang="en-US" altLang="ja-JP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PBT/glass fiber/</a:t>
            </a:r>
            <a:r>
              <a:rPr lang="en-US" altLang="ja-JP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mica</a:t>
            </a:r>
            <a:r>
              <a:rPr lang="en-US" altLang="ja-JP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PBT/glass fiber/</a:t>
            </a:r>
            <a:r>
              <a:rPr lang="en-US" altLang="ja-JP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glass bead </a:t>
            </a:r>
            <a:r>
              <a:rPr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compounds </a:t>
            </a: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US" altLang="ja-JP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 mechanical </a:t>
            </a:r>
            <a:r>
              <a:rPr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properties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  <a:defRPr/>
            </a:pPr>
            <a:endParaRPr lang="en-US" altLang="ja-JP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302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2723" y="1625582"/>
            <a:ext cx="5927414" cy="303922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History of Glass Flake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What is FLEKA</a:t>
            </a:r>
            <a:r>
              <a:rPr lang="en-CA" sz="2000" baseline="50000" dirty="0" smtClean="0"/>
              <a:t>®</a:t>
            </a:r>
            <a:r>
              <a:rPr lang="en-CA" sz="2000" dirty="0" smtClean="0"/>
              <a:t> ?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Why use FLEKA</a:t>
            </a:r>
            <a:r>
              <a:rPr lang="en-CA" sz="2000" baseline="50000" dirty="0"/>
              <a:t>®</a:t>
            </a:r>
            <a:r>
              <a:rPr lang="en-CA" sz="2000" dirty="0" smtClean="0"/>
              <a:t> </a:t>
            </a:r>
            <a:r>
              <a:rPr lang="en-CA" sz="2000" dirty="0"/>
              <a:t>?</a:t>
            </a:r>
            <a:endParaRPr lang="en-CA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How is it used ?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NEW: Updated 3</a:t>
            </a:r>
            <a:r>
              <a:rPr lang="en-CA" sz="2000" baseline="30000" dirty="0" smtClean="0"/>
              <a:t>rd</a:t>
            </a:r>
            <a:r>
              <a:rPr lang="en-CA" sz="2000" dirty="0" smtClean="0"/>
              <a:t> party performance data for compounded plastics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NEW: FLEKA</a:t>
            </a:r>
            <a:r>
              <a:rPr lang="en-CA" sz="2000" baseline="50000" dirty="0"/>
              <a:t>®</a:t>
            </a:r>
            <a:r>
              <a:rPr lang="en-CA" sz="2000" dirty="0" smtClean="0"/>
              <a:t> for PE and PP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METASHINE™ Effects Pigment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FLEKA</a:t>
            </a:r>
            <a:r>
              <a:rPr lang="en-CA" sz="2000" baseline="50000" dirty="0"/>
              <a:t>®</a:t>
            </a:r>
            <a:r>
              <a:rPr lang="en-CA" sz="2000" dirty="0" smtClean="0"/>
              <a:t> for Barrier Enhancement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6103" y="344572"/>
            <a:ext cx="9173747" cy="481976"/>
          </a:xfrm>
        </p:spPr>
        <p:txBody>
          <a:bodyPr/>
          <a:lstStyle/>
          <a:p>
            <a:r>
              <a:rPr lang="en-CA" sz="2800" dirty="0" smtClean="0">
                <a:solidFill>
                  <a:srgbClr val="107EB0"/>
                </a:solidFill>
              </a:rPr>
              <a:t>Outline</a:t>
            </a:r>
            <a:endParaRPr lang="en-US" sz="2800" dirty="0">
              <a:solidFill>
                <a:srgbClr val="107EB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4" descr="Image result for NSG gl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" y="57132"/>
            <a:ext cx="681385" cy="384302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7" name="TextBox 6"/>
          <p:cNvSpPr txBox="1"/>
          <p:nvPr/>
        </p:nvSpPr>
        <p:spPr>
          <a:xfrm>
            <a:off x="26772" y="6623324"/>
            <a:ext cx="1401978" cy="207749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CA" sz="1050" b="1" dirty="0"/>
              <a:t>May 9</a:t>
            </a:r>
            <a:r>
              <a:rPr lang="en-CA" sz="1050" b="1" baseline="30000" dirty="0"/>
              <a:t>th,</a:t>
            </a:r>
            <a:r>
              <a:rPr lang="en-CA" sz="1050" b="1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4244290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6668" y="903739"/>
            <a:ext cx="11345332" cy="495340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2000" dirty="0" smtClean="0"/>
              <a:t>At 10% to 30% loading, FLEKA enhances the performance of the base polymer</a:t>
            </a:r>
            <a:br>
              <a:rPr lang="en-CA" sz="2000" dirty="0" smtClean="0"/>
            </a:br>
            <a:endParaRPr lang="en-CA" sz="2000" b="1" dirty="0" smtClean="0"/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CA" dirty="0" smtClean="0"/>
              <a:t>Mechanical Properties</a:t>
            </a:r>
          </a:p>
          <a:p>
            <a:pPr lvl="2">
              <a:lnSpc>
                <a:spcPct val="100000"/>
              </a:lnSpc>
            </a:pPr>
            <a:r>
              <a:rPr lang="en-CA" sz="2000" dirty="0"/>
              <a:t>Improved dimensional stability, warpage, shrinkage, impact, wear</a:t>
            </a:r>
            <a:r>
              <a:rPr lang="en-CA" sz="2000" dirty="0" smtClean="0"/>
              <a:t>, </a:t>
            </a:r>
            <a:r>
              <a:rPr lang="en-CA" sz="2000" dirty="0"/>
              <a:t>abrasion resistance (Isotropic, random orientation) compared to glass fiber</a:t>
            </a:r>
          </a:p>
          <a:p>
            <a:pPr lvl="2">
              <a:lnSpc>
                <a:spcPct val="100000"/>
              </a:lnSpc>
            </a:pPr>
            <a:r>
              <a:rPr lang="en-CA" sz="2000" dirty="0"/>
              <a:t>Minimal loss in physical properties compared to mica and glass beads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CA" b="1" dirty="0" smtClean="0"/>
              <a:t>Decorative (METASHINE </a:t>
            </a:r>
            <a:r>
              <a:rPr lang="en-CA" b="1" baseline="40000" dirty="0" smtClean="0"/>
              <a:t>® </a:t>
            </a:r>
            <a:r>
              <a:rPr lang="en-CA" b="1" dirty="0" smtClean="0"/>
              <a:t>Effects Pigment)</a:t>
            </a:r>
          </a:p>
          <a:p>
            <a:pPr lvl="2">
              <a:lnSpc>
                <a:spcPct val="100000"/>
              </a:lnSpc>
            </a:pPr>
            <a:r>
              <a:rPr lang="en-CA" sz="2000" b="1" dirty="0" smtClean="0"/>
              <a:t>Aesthetic, visual effect, glitter, shimmer</a:t>
            </a:r>
          </a:p>
          <a:p>
            <a:pPr lvl="2">
              <a:lnSpc>
                <a:spcPct val="100000"/>
              </a:lnSpc>
            </a:pPr>
            <a:r>
              <a:rPr lang="en-CA" sz="2000" b="1" dirty="0" smtClean="0"/>
              <a:t>Color</a:t>
            </a:r>
          </a:p>
          <a:p>
            <a:pPr lvl="2">
              <a:lnSpc>
                <a:spcPct val="100000"/>
              </a:lnSpc>
            </a:pPr>
            <a:r>
              <a:rPr lang="en-CA" sz="2000" dirty="0" smtClean="0"/>
              <a:t>Heat Management</a:t>
            </a:r>
          </a:p>
          <a:p>
            <a:pPr lvl="2">
              <a:lnSpc>
                <a:spcPct val="100000"/>
              </a:lnSpc>
            </a:pPr>
            <a:r>
              <a:rPr lang="en-CA" sz="2000" dirty="0" smtClean="0"/>
              <a:t>Conductivity</a:t>
            </a:r>
          </a:p>
          <a:p>
            <a:pPr lvl="2">
              <a:lnSpc>
                <a:spcPct val="100000"/>
              </a:lnSpc>
            </a:pPr>
            <a:r>
              <a:rPr lang="en-CA" sz="2000" dirty="0" smtClean="0"/>
              <a:t>Identification</a:t>
            </a:r>
            <a:endParaRPr lang="en-CA" sz="2000" dirty="0"/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CA" dirty="0"/>
              <a:t>Barrier Properties</a:t>
            </a:r>
          </a:p>
          <a:p>
            <a:pPr lvl="2">
              <a:lnSpc>
                <a:spcPct val="100000"/>
              </a:lnSpc>
            </a:pPr>
            <a:r>
              <a:rPr lang="en-CA" sz="2000" dirty="0"/>
              <a:t>Reduced permeation to liquids and </a:t>
            </a:r>
            <a:r>
              <a:rPr lang="en-CA" sz="2000" dirty="0" smtClean="0"/>
              <a:t>gas</a:t>
            </a:r>
          </a:p>
          <a:p>
            <a:pPr lvl="2">
              <a:lnSpc>
                <a:spcPct val="100000"/>
              </a:lnSpc>
            </a:pPr>
            <a:r>
              <a:rPr lang="en-CA" sz="2000" dirty="0" smtClean="0"/>
              <a:t>Corrosion </a:t>
            </a:r>
            <a:r>
              <a:rPr lang="en-CA" sz="2000" dirty="0"/>
              <a:t>protection over large pH and / or temperature range</a:t>
            </a:r>
            <a:br>
              <a:rPr lang="en-CA" sz="2000" dirty="0"/>
            </a:br>
            <a:endParaRPr lang="en-CA" sz="2000" dirty="0"/>
          </a:p>
          <a:p>
            <a:pPr lvl="2">
              <a:lnSpc>
                <a:spcPct val="100000"/>
              </a:lnSpc>
            </a:pPr>
            <a:endParaRPr lang="en-CA" sz="2000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>
                <a:solidFill>
                  <a:srgbClr val="107EB0"/>
                </a:solidFill>
              </a:rPr>
              <a:t>Why Use Glass Flakes and FLEKA  ?</a:t>
            </a:r>
            <a:endParaRPr lang="en-US" sz="2800" dirty="0">
              <a:solidFill>
                <a:srgbClr val="107EB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4" descr="Image result for NSG gl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" y="57132"/>
            <a:ext cx="681385" cy="384302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8" name="TextBox 7"/>
          <p:cNvSpPr txBox="1"/>
          <p:nvPr/>
        </p:nvSpPr>
        <p:spPr>
          <a:xfrm>
            <a:off x="26772" y="6623324"/>
            <a:ext cx="1401978" cy="207749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CA" sz="1050" b="1" dirty="0"/>
              <a:t>May 9</a:t>
            </a:r>
            <a:r>
              <a:rPr lang="en-CA" sz="1050" b="1" baseline="30000" dirty="0"/>
              <a:t>th,</a:t>
            </a:r>
            <a:r>
              <a:rPr lang="en-CA" sz="1050" b="1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8416618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845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3233-0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694D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r="88701"/>
          <a:stretch>
            <a:fillRect/>
          </a:stretch>
        </p:blipFill>
        <p:spPr bwMode="auto">
          <a:xfrm>
            <a:off x="9525" y="19051"/>
            <a:ext cx="655493" cy="678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772" y="6623324"/>
            <a:ext cx="1401978" cy="207749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CA" sz="1050" b="1" dirty="0" smtClean="0"/>
              <a:t>December 5</a:t>
            </a:r>
            <a:r>
              <a:rPr lang="en-CA" sz="1050" b="1" baseline="30000" dirty="0" smtClean="0"/>
              <a:t>th</a:t>
            </a:r>
            <a:r>
              <a:rPr lang="en-CA" sz="1050" b="1" dirty="0" smtClean="0"/>
              <a:t>, 2018</a:t>
            </a:r>
            <a:endParaRPr lang="en-CA" sz="1050" b="1" dirty="0"/>
          </a:p>
        </p:txBody>
      </p:sp>
      <p:pic>
        <p:nvPicPr>
          <p:cNvPr id="7" name="Picture 4" descr="Image result for NSG gla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" y="57132"/>
            <a:ext cx="681385" cy="384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8194" name="Picture 2" descr="Image result for arai metashine helm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28" y="1441206"/>
            <a:ext cx="2011253" cy="224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186964" y="987420"/>
            <a:ext cx="2965841" cy="3017718"/>
            <a:chOff x="10099165" y="4788812"/>
            <a:chExt cx="1858062" cy="185714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99165" y="4788812"/>
              <a:ext cx="1857143" cy="18571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26663" t="41483" b="45758"/>
            <a:stretch/>
          </p:blipFill>
          <p:spPr>
            <a:xfrm>
              <a:off x="10595081" y="5215859"/>
              <a:ext cx="1362146" cy="236982"/>
            </a:xfrm>
            <a:prstGeom prst="rect">
              <a:avLst/>
            </a:prstGeom>
          </p:spPr>
        </p:pic>
      </p:grp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802217" y="297393"/>
            <a:ext cx="10622759" cy="481976"/>
          </a:xfrm>
        </p:spPr>
        <p:txBody>
          <a:bodyPr>
            <a:noAutofit/>
          </a:bodyPr>
          <a:lstStyle/>
          <a:p>
            <a:pPr lvl="0" algn="ctr" eaLnBrk="0" hangingPunct="0">
              <a:lnSpc>
                <a:spcPct val="100000"/>
              </a:lnSpc>
              <a:spcBef>
                <a:spcPts val="0"/>
              </a:spcBef>
            </a:pPr>
            <a:r>
              <a:rPr kumimoji="1" lang="en-US" altLang="ja-JP" sz="2800" b="1" dirty="0" smtClean="0">
                <a:solidFill>
                  <a:srgbClr val="107E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METASHINE</a:t>
            </a:r>
            <a:r>
              <a:rPr kumimoji="1" lang="en-US" altLang="ja-JP" sz="2800" b="1" baseline="38000" dirty="0" smtClean="0">
                <a:solidFill>
                  <a:srgbClr val="107E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 </a:t>
            </a:r>
            <a:r>
              <a:rPr kumimoji="1" lang="en-US" altLang="ja-JP" sz="2800" b="1" dirty="0" smtClean="0">
                <a:solidFill>
                  <a:srgbClr val="107E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Effects Pigments</a:t>
            </a:r>
            <a:endParaRPr kumimoji="1" lang="en-US" altLang="ja-JP" sz="2800" b="1" baseline="38000" dirty="0">
              <a:solidFill>
                <a:srgbClr val="107EB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32494" y="934497"/>
            <a:ext cx="1074419" cy="1105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559" y="4516137"/>
            <a:ext cx="2896977" cy="1699760"/>
          </a:xfrm>
          <a:prstGeom prst="rect">
            <a:avLst/>
          </a:prstGeom>
        </p:spPr>
      </p:pic>
      <p:pic>
        <p:nvPicPr>
          <p:cNvPr id="8196" name="Picture 4" descr="Image result for honda white mirror exterior glitt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819" y="1204349"/>
            <a:ext cx="3666078" cy="244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3068943" y="3965077"/>
            <a:ext cx="6984503" cy="23688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>
                <a:latin typeface="Tahoma"/>
                <a:cs typeface="Tahoma"/>
              </a:rPr>
              <a:t> </a:t>
            </a:r>
            <a:endParaRPr lang="en-US" sz="2000" dirty="0" smtClean="0">
              <a:latin typeface="Tahoma"/>
              <a:cs typeface="Tahoma"/>
            </a:endParaRPr>
          </a:p>
          <a:p>
            <a:pPr marL="285750" indent="-285750" eaLnBrk="0" hangingPunc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ahoma"/>
                <a:cs typeface="Tahoma"/>
              </a:rPr>
              <a:t>P</a:t>
            </a:r>
            <a:r>
              <a:rPr lang="en-US" sz="2000" dirty="0" smtClean="0">
                <a:latin typeface="Tahoma"/>
                <a:cs typeface="Tahoma"/>
              </a:rPr>
              <a:t>roduced </a:t>
            </a:r>
            <a:r>
              <a:rPr lang="en-US" sz="2000" dirty="0">
                <a:latin typeface="Tahoma"/>
                <a:cs typeface="Tahoma"/>
              </a:rPr>
              <a:t>from </a:t>
            </a:r>
            <a:r>
              <a:rPr lang="en-US" sz="2000" dirty="0" smtClean="0">
                <a:latin typeface="Tahoma"/>
                <a:cs typeface="Tahoma"/>
              </a:rPr>
              <a:t>NSG </a:t>
            </a:r>
            <a:r>
              <a:rPr lang="en-US" sz="2000" dirty="0">
                <a:latin typeface="Tahoma"/>
                <a:cs typeface="Tahoma"/>
              </a:rPr>
              <a:t>glass flake substrates </a:t>
            </a:r>
            <a:endParaRPr lang="en-US" sz="2000" dirty="0" smtClean="0">
              <a:latin typeface="Tahoma"/>
              <a:cs typeface="Tahoma"/>
            </a:endParaRPr>
          </a:p>
          <a:p>
            <a:pPr marL="285750" indent="-285750" eaLnBrk="0" hangingPunc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ahoma"/>
                <a:cs typeface="Tahoma"/>
              </a:rPr>
              <a:t>C</a:t>
            </a:r>
            <a:r>
              <a:rPr lang="en-US" sz="2000" dirty="0" smtClean="0">
                <a:latin typeface="Tahoma"/>
                <a:cs typeface="Tahoma"/>
              </a:rPr>
              <a:t>oated </a:t>
            </a:r>
            <a:r>
              <a:rPr lang="en-US" sz="2000" dirty="0">
                <a:latin typeface="Tahoma"/>
                <a:cs typeface="Tahoma"/>
              </a:rPr>
              <a:t>with a variety of </a:t>
            </a:r>
            <a:r>
              <a:rPr lang="en-US" sz="2000" dirty="0" smtClean="0">
                <a:latin typeface="Tahoma"/>
                <a:cs typeface="Tahoma"/>
              </a:rPr>
              <a:t>NSG proprietary </a:t>
            </a:r>
            <a:r>
              <a:rPr lang="en-US" sz="2000" dirty="0">
                <a:latin typeface="Tahoma"/>
                <a:cs typeface="Tahoma"/>
              </a:rPr>
              <a:t>surface </a:t>
            </a:r>
            <a:r>
              <a:rPr lang="en-US" sz="2000" dirty="0" smtClean="0">
                <a:latin typeface="Tahoma"/>
                <a:cs typeface="Tahoma"/>
              </a:rPr>
              <a:t>treatments for glitter and sparkle effects</a:t>
            </a:r>
          </a:p>
          <a:p>
            <a:pPr marL="285750" indent="-285750" eaLnBrk="0" hangingPunc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/>
                <a:cs typeface="Tahoma"/>
              </a:rPr>
              <a:t>Dozens </a:t>
            </a:r>
            <a:r>
              <a:rPr lang="en-US" sz="2000" dirty="0">
                <a:latin typeface="Tahoma"/>
                <a:cs typeface="Tahoma"/>
              </a:rPr>
              <a:t>of </a:t>
            </a:r>
            <a:r>
              <a:rPr lang="en-US" sz="2000" dirty="0" smtClean="0">
                <a:latin typeface="Tahoma"/>
                <a:cs typeface="Tahoma"/>
              </a:rPr>
              <a:t>color </a:t>
            </a:r>
            <a:r>
              <a:rPr lang="en-US" sz="2000" dirty="0">
                <a:latin typeface="Tahoma"/>
                <a:cs typeface="Tahoma"/>
              </a:rPr>
              <a:t>+ particle </a:t>
            </a:r>
            <a:r>
              <a:rPr lang="en-US" sz="2000" dirty="0" smtClean="0">
                <a:latin typeface="Tahoma"/>
                <a:cs typeface="Tahoma"/>
              </a:rPr>
              <a:t>size </a:t>
            </a:r>
            <a:r>
              <a:rPr lang="en-US" sz="2000" dirty="0">
                <a:latin typeface="Tahoma"/>
                <a:cs typeface="Tahoma"/>
              </a:rPr>
              <a:t>combinations </a:t>
            </a:r>
            <a:r>
              <a:rPr lang="en-US" sz="2000" dirty="0" smtClean="0">
                <a:latin typeface="Tahoma"/>
                <a:cs typeface="Tahoma"/>
              </a:rPr>
              <a:t>are </a:t>
            </a:r>
            <a:r>
              <a:rPr lang="en-US" sz="2000" dirty="0">
                <a:latin typeface="Tahoma"/>
                <a:cs typeface="Tahoma"/>
              </a:rPr>
              <a:t>commercially </a:t>
            </a:r>
            <a:r>
              <a:rPr lang="en-US" sz="2000" dirty="0" smtClean="0">
                <a:latin typeface="Tahoma"/>
                <a:cs typeface="Tahoma"/>
              </a:rPr>
              <a:t>available</a:t>
            </a:r>
            <a:endParaRPr kumimoji="1" lang="en-US" altLang="ja-JP" sz="2000" b="1" baseline="38000" dirty="0">
              <a:solidFill>
                <a:srgbClr val="107EB0"/>
              </a:solidFill>
              <a:latin typeface="Tahoma"/>
              <a:ea typeface="Tahoma" panose="020B0604030504040204" pitchFamily="34" charset="0"/>
              <a:cs typeface="Tahoma"/>
            </a:endParaRPr>
          </a:p>
        </p:txBody>
      </p:sp>
      <p:pic>
        <p:nvPicPr>
          <p:cNvPr id="4" name="Picture 3" descr="Screen Shot 2019-05-06 at 11.53.47 A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4" y="4569059"/>
            <a:ext cx="2813647" cy="169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7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6668" y="868457"/>
            <a:ext cx="11345332" cy="495340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2000" dirty="0" smtClean="0"/>
              <a:t>At 10% to 30% loading, FLEKA enhances the performance of the base polymer</a:t>
            </a:r>
            <a:br>
              <a:rPr lang="en-CA" sz="2000" dirty="0" smtClean="0"/>
            </a:br>
            <a:endParaRPr lang="en-CA" sz="2000" b="1" dirty="0" smtClean="0"/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CA" dirty="0" smtClean="0"/>
              <a:t>Mechanical Properties</a:t>
            </a:r>
          </a:p>
          <a:p>
            <a:pPr lvl="2">
              <a:lnSpc>
                <a:spcPct val="100000"/>
              </a:lnSpc>
            </a:pPr>
            <a:r>
              <a:rPr lang="en-CA" sz="2000" dirty="0"/>
              <a:t>Improved dimensional stability, warpage, shrinkage, impact, wear</a:t>
            </a:r>
            <a:r>
              <a:rPr lang="en-CA" sz="2000" dirty="0" smtClean="0"/>
              <a:t>, </a:t>
            </a:r>
            <a:r>
              <a:rPr lang="en-CA" sz="2000" dirty="0"/>
              <a:t>abrasion resistance (Isotropic, random orientation) compared to glass fiber</a:t>
            </a:r>
          </a:p>
          <a:p>
            <a:pPr lvl="2">
              <a:lnSpc>
                <a:spcPct val="100000"/>
              </a:lnSpc>
            </a:pPr>
            <a:r>
              <a:rPr lang="en-CA" sz="2000" dirty="0"/>
              <a:t>Minimal loss in physical properties compared to mica and glass </a:t>
            </a:r>
            <a:r>
              <a:rPr lang="en-CA" sz="2000" dirty="0" smtClean="0"/>
              <a:t>beads</a:t>
            </a:r>
          </a:p>
          <a:p>
            <a:pPr lvl="1">
              <a:lnSpc>
                <a:spcPct val="100000"/>
              </a:lnSpc>
            </a:pPr>
            <a:r>
              <a:rPr lang="en-CA" dirty="0" smtClean="0"/>
              <a:t>Decorative (METASHINE </a:t>
            </a:r>
            <a:r>
              <a:rPr lang="en-CA" baseline="40000" dirty="0" smtClean="0"/>
              <a:t>® </a:t>
            </a:r>
            <a:r>
              <a:rPr lang="en-CA" dirty="0" smtClean="0"/>
              <a:t>Effects Pigment)</a:t>
            </a:r>
          </a:p>
          <a:p>
            <a:pPr lvl="2">
              <a:lnSpc>
                <a:spcPct val="100000"/>
              </a:lnSpc>
            </a:pPr>
            <a:r>
              <a:rPr lang="en-CA" sz="2000" dirty="0" smtClean="0"/>
              <a:t>Aesthetic, visual effect, glitter, shimmer</a:t>
            </a:r>
          </a:p>
          <a:p>
            <a:pPr lvl="2">
              <a:lnSpc>
                <a:spcPct val="100000"/>
              </a:lnSpc>
            </a:pPr>
            <a:r>
              <a:rPr lang="en-CA" sz="2000" dirty="0" smtClean="0"/>
              <a:t>Color</a:t>
            </a:r>
          </a:p>
          <a:p>
            <a:pPr lvl="2">
              <a:lnSpc>
                <a:spcPct val="100000"/>
              </a:lnSpc>
            </a:pPr>
            <a:r>
              <a:rPr lang="en-CA" sz="2000" dirty="0" smtClean="0"/>
              <a:t>Heat Management</a:t>
            </a:r>
          </a:p>
          <a:p>
            <a:pPr lvl="2">
              <a:lnSpc>
                <a:spcPct val="100000"/>
              </a:lnSpc>
            </a:pPr>
            <a:r>
              <a:rPr lang="en-CA" sz="2000" dirty="0" smtClean="0"/>
              <a:t>Conductivity</a:t>
            </a:r>
          </a:p>
          <a:p>
            <a:pPr lvl="2">
              <a:lnSpc>
                <a:spcPct val="100000"/>
              </a:lnSpc>
            </a:pPr>
            <a:r>
              <a:rPr lang="en-CA" sz="2000" dirty="0" smtClean="0"/>
              <a:t>Identification</a:t>
            </a:r>
            <a:endParaRPr lang="en-CA" sz="2000" dirty="0"/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CA" b="1" dirty="0"/>
              <a:t>Barrier Properties</a:t>
            </a:r>
          </a:p>
          <a:p>
            <a:pPr lvl="2">
              <a:lnSpc>
                <a:spcPct val="100000"/>
              </a:lnSpc>
            </a:pPr>
            <a:r>
              <a:rPr lang="en-CA" sz="2000" dirty="0"/>
              <a:t>Reduced permeation to liquids and </a:t>
            </a:r>
            <a:r>
              <a:rPr lang="en-CA" sz="2000" dirty="0" smtClean="0"/>
              <a:t>gas</a:t>
            </a:r>
          </a:p>
          <a:p>
            <a:pPr lvl="2">
              <a:lnSpc>
                <a:spcPct val="100000"/>
              </a:lnSpc>
            </a:pPr>
            <a:r>
              <a:rPr lang="en-CA" sz="2000" dirty="0" smtClean="0"/>
              <a:t>Corrosion </a:t>
            </a:r>
            <a:r>
              <a:rPr lang="en-CA" sz="2000" dirty="0"/>
              <a:t>protection over large pH and / or temperature range</a:t>
            </a:r>
            <a:br>
              <a:rPr lang="en-CA" sz="2000" dirty="0"/>
            </a:br>
            <a:endParaRPr lang="en-CA" sz="2000" dirty="0"/>
          </a:p>
          <a:p>
            <a:pPr lvl="2">
              <a:lnSpc>
                <a:spcPct val="100000"/>
              </a:lnSpc>
            </a:pPr>
            <a:endParaRPr lang="en-CA" sz="2000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>
                <a:solidFill>
                  <a:srgbClr val="107EB0"/>
                </a:solidFill>
              </a:rPr>
              <a:t>Why Use Glass Flakes and FLEKA  ?</a:t>
            </a:r>
            <a:endParaRPr lang="en-US" sz="2800" dirty="0">
              <a:solidFill>
                <a:srgbClr val="107EB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4" descr="Image result for NSG gl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" y="57132"/>
            <a:ext cx="681385" cy="384302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8" name="TextBox 7"/>
          <p:cNvSpPr txBox="1"/>
          <p:nvPr/>
        </p:nvSpPr>
        <p:spPr>
          <a:xfrm>
            <a:off x="26772" y="6623324"/>
            <a:ext cx="1401978" cy="207749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CA" sz="1050" b="1" dirty="0"/>
              <a:t>May 9</a:t>
            </a:r>
            <a:r>
              <a:rPr lang="en-CA" sz="1050" b="1" baseline="30000" dirty="0"/>
              <a:t>th,</a:t>
            </a:r>
            <a:r>
              <a:rPr lang="en-CA" sz="1050" b="1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8416618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42"/>
          <p:cNvSpPr>
            <a:spLocks noChangeArrowheads="1"/>
          </p:cNvSpPr>
          <p:nvPr/>
        </p:nvSpPr>
        <p:spPr bwMode="auto">
          <a:xfrm>
            <a:off x="1905101" y="3559808"/>
            <a:ext cx="3168650" cy="1581149"/>
          </a:xfrm>
          <a:prstGeom prst="rect">
            <a:avLst/>
          </a:prstGeom>
          <a:solidFill>
            <a:srgbClr val="7E181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b="1" dirty="0">
              <a:solidFill>
                <a:srgbClr val="0575A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</p:txBody>
      </p:sp>
      <p:sp>
        <p:nvSpPr>
          <p:cNvPr id="1980470" name="Rectangle 54"/>
          <p:cNvSpPr>
            <a:spLocks noChangeArrowheads="1"/>
          </p:cNvSpPr>
          <p:nvPr/>
        </p:nvSpPr>
        <p:spPr bwMode="auto">
          <a:xfrm>
            <a:off x="7469423" y="3562156"/>
            <a:ext cx="3165474" cy="1581150"/>
          </a:xfrm>
          <a:prstGeom prst="rect">
            <a:avLst/>
          </a:prstGeom>
          <a:solidFill>
            <a:srgbClr val="7E181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b="1" dirty="0">
              <a:solidFill>
                <a:srgbClr val="0575A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477088" y="3603861"/>
            <a:ext cx="3157810" cy="1520857"/>
            <a:chOff x="4816417" y="4936459"/>
            <a:chExt cx="3168651" cy="1520857"/>
          </a:xfrm>
        </p:grpSpPr>
        <p:sp>
          <p:nvSpPr>
            <p:cNvPr id="9237" name="Rectangle 58"/>
            <p:cNvSpPr>
              <a:spLocks noChangeArrowheads="1"/>
            </p:cNvSpPr>
            <p:nvPr/>
          </p:nvSpPr>
          <p:spPr bwMode="auto">
            <a:xfrm>
              <a:off x="4887855" y="4941341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38" name="Rectangle 59"/>
            <p:cNvSpPr>
              <a:spLocks noChangeArrowheads="1"/>
            </p:cNvSpPr>
            <p:nvPr/>
          </p:nvSpPr>
          <p:spPr bwMode="auto">
            <a:xfrm>
              <a:off x="6111817" y="4941341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39" name="Rectangle 60"/>
            <p:cNvSpPr>
              <a:spLocks noChangeArrowheads="1"/>
            </p:cNvSpPr>
            <p:nvPr/>
          </p:nvSpPr>
          <p:spPr bwMode="auto">
            <a:xfrm>
              <a:off x="5537142" y="5063101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40" name="Rectangle 61"/>
            <p:cNvSpPr>
              <a:spLocks noChangeArrowheads="1"/>
            </p:cNvSpPr>
            <p:nvPr/>
          </p:nvSpPr>
          <p:spPr bwMode="auto">
            <a:xfrm>
              <a:off x="4887855" y="5183522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41" name="Rectangle 62"/>
            <p:cNvSpPr>
              <a:spLocks noChangeArrowheads="1"/>
            </p:cNvSpPr>
            <p:nvPr/>
          </p:nvSpPr>
          <p:spPr bwMode="auto">
            <a:xfrm>
              <a:off x="6040380" y="5183522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42" name="Rectangle 63"/>
            <p:cNvSpPr>
              <a:spLocks noChangeArrowheads="1"/>
            </p:cNvSpPr>
            <p:nvPr/>
          </p:nvSpPr>
          <p:spPr bwMode="auto">
            <a:xfrm>
              <a:off x="4816417" y="5305282"/>
              <a:ext cx="331788" cy="60211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43" name="Rectangle 64"/>
            <p:cNvSpPr>
              <a:spLocks noChangeArrowheads="1"/>
            </p:cNvSpPr>
            <p:nvPr/>
          </p:nvSpPr>
          <p:spPr bwMode="auto">
            <a:xfrm>
              <a:off x="4816417" y="5063101"/>
              <a:ext cx="620713" cy="60211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44" name="Rectangle 65"/>
            <p:cNvSpPr>
              <a:spLocks noChangeArrowheads="1"/>
            </p:cNvSpPr>
            <p:nvPr/>
          </p:nvSpPr>
          <p:spPr bwMode="auto">
            <a:xfrm>
              <a:off x="5248217" y="5305282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45" name="Rectangle 66"/>
            <p:cNvSpPr>
              <a:spLocks noChangeArrowheads="1"/>
            </p:cNvSpPr>
            <p:nvPr/>
          </p:nvSpPr>
          <p:spPr bwMode="auto">
            <a:xfrm>
              <a:off x="6472180" y="5305282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46" name="Rectangle 67"/>
            <p:cNvSpPr>
              <a:spLocks noChangeArrowheads="1"/>
            </p:cNvSpPr>
            <p:nvPr/>
          </p:nvSpPr>
          <p:spPr bwMode="auto">
            <a:xfrm>
              <a:off x="6761105" y="5063101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47" name="Rectangle 68"/>
            <p:cNvSpPr>
              <a:spLocks noChangeArrowheads="1"/>
            </p:cNvSpPr>
            <p:nvPr/>
          </p:nvSpPr>
          <p:spPr bwMode="auto">
            <a:xfrm>
              <a:off x="7192905" y="5183522"/>
              <a:ext cx="792163" cy="61549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48" name="Rectangle 69"/>
            <p:cNvSpPr>
              <a:spLocks noChangeArrowheads="1"/>
            </p:cNvSpPr>
            <p:nvPr/>
          </p:nvSpPr>
          <p:spPr bwMode="auto">
            <a:xfrm>
              <a:off x="7264341" y="4936459"/>
              <a:ext cx="720725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49" name="Rectangle 70"/>
            <p:cNvSpPr>
              <a:spLocks noChangeArrowheads="1"/>
            </p:cNvSpPr>
            <p:nvPr/>
          </p:nvSpPr>
          <p:spPr bwMode="auto">
            <a:xfrm>
              <a:off x="7624705" y="5305282"/>
              <a:ext cx="36036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50" name="Rectangle 71"/>
            <p:cNvSpPr>
              <a:spLocks noChangeArrowheads="1"/>
            </p:cNvSpPr>
            <p:nvPr/>
          </p:nvSpPr>
          <p:spPr bwMode="auto">
            <a:xfrm>
              <a:off x="4887855" y="5427042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51" name="Rectangle 72"/>
            <p:cNvSpPr>
              <a:spLocks noChangeArrowheads="1"/>
            </p:cNvSpPr>
            <p:nvPr/>
          </p:nvSpPr>
          <p:spPr bwMode="auto">
            <a:xfrm>
              <a:off x="6111817" y="5427042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52" name="Rectangle 73"/>
            <p:cNvSpPr>
              <a:spLocks noChangeArrowheads="1"/>
            </p:cNvSpPr>
            <p:nvPr/>
          </p:nvSpPr>
          <p:spPr bwMode="auto">
            <a:xfrm>
              <a:off x="5537142" y="5548801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53" name="Rectangle 74"/>
            <p:cNvSpPr>
              <a:spLocks noChangeArrowheads="1"/>
            </p:cNvSpPr>
            <p:nvPr/>
          </p:nvSpPr>
          <p:spPr bwMode="auto">
            <a:xfrm>
              <a:off x="4887855" y="5669223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54" name="Rectangle 75"/>
            <p:cNvSpPr>
              <a:spLocks noChangeArrowheads="1"/>
            </p:cNvSpPr>
            <p:nvPr/>
          </p:nvSpPr>
          <p:spPr bwMode="auto">
            <a:xfrm>
              <a:off x="6040380" y="5669223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55" name="Rectangle 76"/>
            <p:cNvSpPr>
              <a:spLocks noChangeArrowheads="1"/>
            </p:cNvSpPr>
            <p:nvPr/>
          </p:nvSpPr>
          <p:spPr bwMode="auto">
            <a:xfrm>
              <a:off x="4816417" y="5790983"/>
              <a:ext cx="331788" cy="60211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56" name="Rectangle 77"/>
            <p:cNvSpPr>
              <a:spLocks noChangeArrowheads="1"/>
            </p:cNvSpPr>
            <p:nvPr/>
          </p:nvSpPr>
          <p:spPr bwMode="auto">
            <a:xfrm>
              <a:off x="4816417" y="5548801"/>
              <a:ext cx="620713" cy="60211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57" name="Rectangle 78"/>
            <p:cNvSpPr>
              <a:spLocks noChangeArrowheads="1"/>
            </p:cNvSpPr>
            <p:nvPr/>
          </p:nvSpPr>
          <p:spPr bwMode="auto">
            <a:xfrm>
              <a:off x="5248217" y="5790983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58" name="Rectangle 79"/>
            <p:cNvSpPr>
              <a:spLocks noChangeArrowheads="1"/>
            </p:cNvSpPr>
            <p:nvPr/>
          </p:nvSpPr>
          <p:spPr bwMode="auto">
            <a:xfrm>
              <a:off x="6472180" y="5790983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59" name="Rectangle 80"/>
            <p:cNvSpPr>
              <a:spLocks noChangeArrowheads="1"/>
            </p:cNvSpPr>
            <p:nvPr/>
          </p:nvSpPr>
          <p:spPr bwMode="auto">
            <a:xfrm>
              <a:off x="6761105" y="5548801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60" name="Rectangle 81"/>
            <p:cNvSpPr>
              <a:spLocks noChangeArrowheads="1"/>
            </p:cNvSpPr>
            <p:nvPr/>
          </p:nvSpPr>
          <p:spPr bwMode="auto">
            <a:xfrm>
              <a:off x="7192905" y="5669223"/>
              <a:ext cx="792163" cy="61549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61" name="Rectangle 82"/>
            <p:cNvSpPr>
              <a:spLocks noChangeArrowheads="1"/>
            </p:cNvSpPr>
            <p:nvPr/>
          </p:nvSpPr>
          <p:spPr bwMode="auto">
            <a:xfrm>
              <a:off x="7264342" y="5427042"/>
              <a:ext cx="720725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62" name="Rectangle 83"/>
            <p:cNvSpPr>
              <a:spLocks noChangeArrowheads="1"/>
            </p:cNvSpPr>
            <p:nvPr/>
          </p:nvSpPr>
          <p:spPr bwMode="auto">
            <a:xfrm>
              <a:off x="7624705" y="5790983"/>
              <a:ext cx="36036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63" name="Rectangle 84"/>
            <p:cNvSpPr>
              <a:spLocks noChangeArrowheads="1"/>
            </p:cNvSpPr>
            <p:nvPr/>
          </p:nvSpPr>
          <p:spPr bwMode="auto">
            <a:xfrm>
              <a:off x="4887855" y="5912742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64" name="Rectangle 85"/>
            <p:cNvSpPr>
              <a:spLocks noChangeArrowheads="1"/>
            </p:cNvSpPr>
            <p:nvPr/>
          </p:nvSpPr>
          <p:spPr bwMode="auto">
            <a:xfrm>
              <a:off x="6111817" y="5912742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65" name="Rectangle 86"/>
            <p:cNvSpPr>
              <a:spLocks noChangeArrowheads="1"/>
            </p:cNvSpPr>
            <p:nvPr/>
          </p:nvSpPr>
          <p:spPr bwMode="auto">
            <a:xfrm>
              <a:off x="5537142" y="6034502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66" name="Rectangle 87"/>
            <p:cNvSpPr>
              <a:spLocks noChangeArrowheads="1"/>
            </p:cNvSpPr>
            <p:nvPr/>
          </p:nvSpPr>
          <p:spPr bwMode="auto">
            <a:xfrm>
              <a:off x="4887855" y="6154924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67" name="Rectangle 88"/>
            <p:cNvSpPr>
              <a:spLocks noChangeArrowheads="1"/>
            </p:cNvSpPr>
            <p:nvPr/>
          </p:nvSpPr>
          <p:spPr bwMode="auto">
            <a:xfrm>
              <a:off x="6040380" y="6154924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68" name="Rectangle 89"/>
            <p:cNvSpPr>
              <a:spLocks noChangeArrowheads="1"/>
            </p:cNvSpPr>
            <p:nvPr/>
          </p:nvSpPr>
          <p:spPr bwMode="auto">
            <a:xfrm>
              <a:off x="4816417" y="6276683"/>
              <a:ext cx="331788" cy="60211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69" name="Rectangle 90"/>
            <p:cNvSpPr>
              <a:spLocks noChangeArrowheads="1"/>
            </p:cNvSpPr>
            <p:nvPr/>
          </p:nvSpPr>
          <p:spPr bwMode="auto">
            <a:xfrm>
              <a:off x="4816417" y="6034502"/>
              <a:ext cx="620713" cy="60211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70" name="Rectangle 91"/>
            <p:cNvSpPr>
              <a:spLocks noChangeArrowheads="1"/>
            </p:cNvSpPr>
            <p:nvPr/>
          </p:nvSpPr>
          <p:spPr bwMode="auto">
            <a:xfrm>
              <a:off x="5248217" y="6276683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71" name="Rectangle 92"/>
            <p:cNvSpPr>
              <a:spLocks noChangeArrowheads="1"/>
            </p:cNvSpPr>
            <p:nvPr/>
          </p:nvSpPr>
          <p:spPr bwMode="auto">
            <a:xfrm>
              <a:off x="6472180" y="6276683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72" name="Rectangle 93"/>
            <p:cNvSpPr>
              <a:spLocks noChangeArrowheads="1"/>
            </p:cNvSpPr>
            <p:nvPr/>
          </p:nvSpPr>
          <p:spPr bwMode="auto">
            <a:xfrm>
              <a:off x="6761105" y="6034502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73" name="Rectangle 94"/>
            <p:cNvSpPr>
              <a:spLocks noChangeArrowheads="1"/>
            </p:cNvSpPr>
            <p:nvPr/>
          </p:nvSpPr>
          <p:spPr bwMode="auto">
            <a:xfrm>
              <a:off x="7192905" y="6154924"/>
              <a:ext cx="792163" cy="61549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74" name="Rectangle 95"/>
            <p:cNvSpPr>
              <a:spLocks noChangeArrowheads="1"/>
            </p:cNvSpPr>
            <p:nvPr/>
          </p:nvSpPr>
          <p:spPr bwMode="auto">
            <a:xfrm>
              <a:off x="7264342" y="5912742"/>
              <a:ext cx="720725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75" name="Rectangle 96"/>
            <p:cNvSpPr>
              <a:spLocks noChangeArrowheads="1"/>
            </p:cNvSpPr>
            <p:nvPr/>
          </p:nvSpPr>
          <p:spPr bwMode="auto">
            <a:xfrm>
              <a:off x="7624705" y="6276683"/>
              <a:ext cx="36036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76" name="Rectangle 97"/>
            <p:cNvSpPr>
              <a:spLocks noChangeArrowheads="1"/>
            </p:cNvSpPr>
            <p:nvPr/>
          </p:nvSpPr>
          <p:spPr bwMode="auto">
            <a:xfrm>
              <a:off x="4816417" y="6398443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77" name="Rectangle 98"/>
            <p:cNvSpPr>
              <a:spLocks noChangeArrowheads="1"/>
            </p:cNvSpPr>
            <p:nvPr/>
          </p:nvSpPr>
          <p:spPr bwMode="auto">
            <a:xfrm>
              <a:off x="6040380" y="6398443"/>
              <a:ext cx="1052513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9278" name="Rectangle 99"/>
            <p:cNvSpPr>
              <a:spLocks noChangeArrowheads="1"/>
            </p:cNvSpPr>
            <p:nvPr/>
          </p:nvSpPr>
          <p:spPr bwMode="auto">
            <a:xfrm>
              <a:off x="7192905" y="6398443"/>
              <a:ext cx="720725" cy="58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0">
                  <a:srgbClr val="D2DFF0"/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b="1" dirty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endParaRPr>
            </a:p>
          </p:txBody>
        </p:sp>
      </p:grpSp>
      <p:sp>
        <p:nvSpPr>
          <p:cNvPr id="1980516" name="Text Box 100"/>
          <p:cNvSpPr txBox="1">
            <a:spLocks noChangeArrowheads="1"/>
          </p:cNvSpPr>
          <p:nvPr/>
        </p:nvSpPr>
        <p:spPr bwMode="auto">
          <a:xfrm>
            <a:off x="5621471" y="3042694"/>
            <a:ext cx="12483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ja-JP" sz="2000" b="1" dirty="0" smtClean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50" charset="-128"/>
              </a:rPr>
              <a:t>Corrosive </a:t>
            </a:r>
            <a:br>
              <a:rPr lang="en-GB" altLang="ja-JP" sz="2000" b="1" dirty="0" smtClean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50" charset="-128"/>
              </a:rPr>
            </a:br>
            <a:r>
              <a:rPr lang="en-GB" altLang="ja-JP" sz="2000" b="1" dirty="0" smtClean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50" charset="-128"/>
              </a:rPr>
              <a:t>Fluid </a:t>
            </a:r>
            <a:endParaRPr lang="en-GB" altLang="ja-JP" sz="2000" b="1" dirty="0">
              <a:solidFill>
                <a:srgbClr val="0575A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1980518" name="Rectangle 102"/>
          <p:cNvSpPr>
            <a:spLocks noChangeArrowheads="1"/>
          </p:cNvSpPr>
          <p:nvPr/>
        </p:nvSpPr>
        <p:spPr bwMode="auto">
          <a:xfrm>
            <a:off x="676867" y="138298"/>
            <a:ext cx="11459547" cy="100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ja-JP" sz="2800" b="1" dirty="0" smtClean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ＭＳ Ｐゴシック" pitchFamily="50" charset="-128"/>
              </a:rPr>
              <a:t>Glass Flakes Act As A Highly Tortuous Barrier</a:t>
            </a:r>
            <a:br>
              <a:rPr lang="en-US" altLang="ja-JP" sz="2800" b="1" dirty="0" smtClean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ＭＳ Ｐゴシック" pitchFamily="50" charset="-128"/>
              </a:rPr>
            </a:br>
            <a:r>
              <a:rPr lang="en-US" altLang="ja-JP" sz="2000" b="1" dirty="0" smtClean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ＭＳ Ｐゴシック" pitchFamily="50" charset="-128"/>
              </a:rPr>
              <a:t>(Cross Sectional View)</a:t>
            </a:r>
            <a:endParaRPr lang="ja-JP" altLang="en-US" sz="2000" b="1" dirty="0">
              <a:solidFill>
                <a:srgbClr val="0575A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980522" name="Text Box 106"/>
          <p:cNvSpPr txBox="1">
            <a:spLocks noChangeArrowheads="1"/>
          </p:cNvSpPr>
          <p:nvPr/>
        </p:nvSpPr>
        <p:spPr bwMode="auto">
          <a:xfrm>
            <a:off x="7477086" y="2307641"/>
            <a:ext cx="3157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ja-JP" sz="2000" b="1" dirty="0" smtClean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ＭＳ Ｐゴシック" pitchFamily="50" charset="-128"/>
              </a:rPr>
              <a:t>With Glass Flakes</a:t>
            </a:r>
            <a:endParaRPr lang="en-GB" altLang="ja-JP" sz="2000" b="1" dirty="0">
              <a:solidFill>
                <a:srgbClr val="0575A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980523" name="Text Box 107"/>
          <p:cNvSpPr txBox="1">
            <a:spLocks noChangeArrowheads="1"/>
          </p:cNvSpPr>
          <p:nvPr/>
        </p:nvSpPr>
        <p:spPr bwMode="auto">
          <a:xfrm>
            <a:off x="1905102" y="2387425"/>
            <a:ext cx="31686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ja-JP" sz="2000" b="1" dirty="0" smtClean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ＭＳ Ｐゴシック" pitchFamily="50" charset="-128"/>
              </a:rPr>
              <a:t>Without Glass Flakes</a:t>
            </a:r>
            <a:endParaRPr lang="en-GB" altLang="ja-JP" sz="2000" b="1" dirty="0">
              <a:solidFill>
                <a:srgbClr val="0575A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847533" y="3457038"/>
            <a:ext cx="1539551" cy="1831904"/>
          </a:xfrm>
          <a:custGeom>
            <a:avLst/>
            <a:gdLst>
              <a:gd name="connsiteX0" fmla="*/ 405881 w 1539551"/>
              <a:gd name="connsiteY0" fmla="*/ 0 h 2239347"/>
              <a:gd name="connsiteX1" fmla="*/ 391885 w 1539551"/>
              <a:gd name="connsiteY1" fmla="*/ 55984 h 2239347"/>
              <a:gd name="connsiteX2" fmla="*/ 419877 w 1539551"/>
              <a:gd name="connsiteY2" fmla="*/ 139960 h 2239347"/>
              <a:gd name="connsiteX3" fmla="*/ 433873 w 1539551"/>
              <a:gd name="connsiteY3" fmla="*/ 158621 h 2239347"/>
              <a:gd name="connsiteX4" fmla="*/ 657808 w 1539551"/>
              <a:gd name="connsiteY4" fmla="*/ 163286 h 2239347"/>
              <a:gd name="connsiteX5" fmla="*/ 779106 w 1539551"/>
              <a:gd name="connsiteY5" fmla="*/ 177282 h 2239347"/>
              <a:gd name="connsiteX6" fmla="*/ 802432 w 1539551"/>
              <a:gd name="connsiteY6" fmla="*/ 181947 h 2239347"/>
              <a:gd name="connsiteX7" fmla="*/ 830424 w 1539551"/>
              <a:gd name="connsiteY7" fmla="*/ 191278 h 2239347"/>
              <a:gd name="connsiteX8" fmla="*/ 844420 w 1539551"/>
              <a:gd name="connsiteY8" fmla="*/ 205274 h 2239347"/>
              <a:gd name="connsiteX9" fmla="*/ 839755 w 1539551"/>
              <a:gd name="connsiteY9" fmla="*/ 265923 h 2239347"/>
              <a:gd name="connsiteX10" fmla="*/ 849085 w 1539551"/>
              <a:gd name="connsiteY10" fmla="*/ 298580 h 2239347"/>
              <a:gd name="connsiteX11" fmla="*/ 867747 w 1539551"/>
              <a:gd name="connsiteY11" fmla="*/ 303245 h 2239347"/>
              <a:gd name="connsiteX12" fmla="*/ 1035698 w 1539551"/>
              <a:gd name="connsiteY12" fmla="*/ 298580 h 2239347"/>
              <a:gd name="connsiteX13" fmla="*/ 1175657 w 1539551"/>
              <a:gd name="connsiteY13" fmla="*/ 312576 h 2239347"/>
              <a:gd name="connsiteX14" fmla="*/ 1203649 w 1539551"/>
              <a:gd name="connsiteY14" fmla="*/ 317241 h 2239347"/>
              <a:gd name="connsiteX15" fmla="*/ 1404257 w 1539551"/>
              <a:gd name="connsiteY15" fmla="*/ 321907 h 2239347"/>
              <a:gd name="connsiteX16" fmla="*/ 1436914 w 1539551"/>
              <a:gd name="connsiteY16" fmla="*/ 335902 h 2239347"/>
              <a:gd name="connsiteX17" fmla="*/ 1455575 w 1539551"/>
              <a:gd name="connsiteY17" fmla="*/ 349898 h 2239347"/>
              <a:gd name="connsiteX18" fmla="*/ 1488232 w 1539551"/>
              <a:gd name="connsiteY18" fmla="*/ 354564 h 2239347"/>
              <a:gd name="connsiteX19" fmla="*/ 1502228 w 1539551"/>
              <a:gd name="connsiteY19" fmla="*/ 363894 h 2239347"/>
              <a:gd name="connsiteX20" fmla="*/ 1506894 w 1539551"/>
              <a:gd name="connsiteY20" fmla="*/ 387221 h 2239347"/>
              <a:gd name="connsiteX21" fmla="*/ 1511559 w 1539551"/>
              <a:gd name="connsiteY21" fmla="*/ 405882 h 2239347"/>
              <a:gd name="connsiteX22" fmla="*/ 1418253 w 1539551"/>
              <a:gd name="connsiteY22" fmla="*/ 429209 h 2239347"/>
              <a:gd name="connsiteX23" fmla="*/ 1413587 w 1539551"/>
              <a:gd name="connsiteY23" fmla="*/ 443205 h 2239347"/>
              <a:gd name="connsiteX24" fmla="*/ 1357604 w 1539551"/>
              <a:gd name="connsiteY24" fmla="*/ 466531 h 2239347"/>
              <a:gd name="connsiteX25" fmla="*/ 951722 w 1539551"/>
              <a:gd name="connsiteY25" fmla="*/ 461866 h 2239347"/>
              <a:gd name="connsiteX26" fmla="*/ 933061 w 1539551"/>
              <a:gd name="connsiteY26" fmla="*/ 457200 h 2239347"/>
              <a:gd name="connsiteX27" fmla="*/ 895738 w 1539551"/>
              <a:gd name="connsiteY27" fmla="*/ 438539 h 2239347"/>
              <a:gd name="connsiteX28" fmla="*/ 844420 w 1539551"/>
              <a:gd name="connsiteY28" fmla="*/ 443205 h 2239347"/>
              <a:gd name="connsiteX29" fmla="*/ 835089 w 1539551"/>
              <a:gd name="connsiteY29" fmla="*/ 461866 h 2239347"/>
              <a:gd name="connsiteX30" fmla="*/ 825759 w 1539551"/>
              <a:gd name="connsiteY30" fmla="*/ 494523 h 2239347"/>
              <a:gd name="connsiteX31" fmla="*/ 821094 w 1539551"/>
              <a:gd name="connsiteY31" fmla="*/ 578498 h 2239347"/>
              <a:gd name="connsiteX32" fmla="*/ 816428 w 1539551"/>
              <a:gd name="connsiteY32" fmla="*/ 601825 h 2239347"/>
              <a:gd name="connsiteX33" fmla="*/ 802432 w 1539551"/>
              <a:gd name="connsiteY33" fmla="*/ 615821 h 2239347"/>
              <a:gd name="connsiteX34" fmla="*/ 681134 w 1539551"/>
              <a:gd name="connsiteY34" fmla="*/ 611156 h 2239347"/>
              <a:gd name="connsiteX35" fmla="*/ 657808 w 1539551"/>
              <a:gd name="connsiteY35" fmla="*/ 597160 h 2239347"/>
              <a:gd name="connsiteX36" fmla="*/ 629816 w 1539551"/>
              <a:gd name="connsiteY36" fmla="*/ 592494 h 2239347"/>
              <a:gd name="connsiteX37" fmla="*/ 415212 w 1539551"/>
              <a:gd name="connsiteY37" fmla="*/ 611156 h 2239347"/>
              <a:gd name="connsiteX38" fmla="*/ 13996 w 1539551"/>
              <a:gd name="connsiteY38" fmla="*/ 601825 h 2239347"/>
              <a:gd name="connsiteX39" fmla="*/ 0 w 1539551"/>
              <a:gd name="connsiteY39" fmla="*/ 611156 h 2239347"/>
              <a:gd name="connsiteX40" fmla="*/ 4665 w 1539551"/>
              <a:gd name="connsiteY40" fmla="*/ 625151 h 2239347"/>
              <a:gd name="connsiteX41" fmla="*/ 9330 w 1539551"/>
              <a:gd name="connsiteY41" fmla="*/ 648478 h 2239347"/>
              <a:gd name="connsiteX42" fmla="*/ 23326 w 1539551"/>
              <a:gd name="connsiteY42" fmla="*/ 662474 h 2239347"/>
              <a:gd name="connsiteX43" fmla="*/ 27991 w 1539551"/>
              <a:gd name="connsiteY43" fmla="*/ 709127 h 2239347"/>
              <a:gd name="connsiteX44" fmla="*/ 41987 w 1539551"/>
              <a:gd name="connsiteY44" fmla="*/ 713792 h 2239347"/>
              <a:gd name="connsiteX45" fmla="*/ 46653 w 1539551"/>
              <a:gd name="connsiteY45" fmla="*/ 727788 h 2239347"/>
              <a:gd name="connsiteX46" fmla="*/ 60649 w 1539551"/>
              <a:gd name="connsiteY46" fmla="*/ 737119 h 2239347"/>
              <a:gd name="connsiteX47" fmla="*/ 93306 w 1539551"/>
              <a:gd name="connsiteY47" fmla="*/ 755780 h 2239347"/>
              <a:gd name="connsiteX48" fmla="*/ 298579 w 1539551"/>
              <a:gd name="connsiteY48" fmla="*/ 741784 h 2239347"/>
              <a:gd name="connsiteX49" fmla="*/ 326571 w 1539551"/>
              <a:gd name="connsiteY49" fmla="*/ 737119 h 2239347"/>
              <a:gd name="connsiteX50" fmla="*/ 340567 w 1539551"/>
              <a:gd name="connsiteY50" fmla="*/ 727788 h 2239347"/>
              <a:gd name="connsiteX51" fmla="*/ 359228 w 1539551"/>
              <a:gd name="connsiteY51" fmla="*/ 723123 h 2239347"/>
              <a:gd name="connsiteX52" fmla="*/ 517849 w 1539551"/>
              <a:gd name="connsiteY52" fmla="*/ 727788 h 2239347"/>
              <a:gd name="connsiteX53" fmla="*/ 550506 w 1539551"/>
              <a:gd name="connsiteY53" fmla="*/ 737119 h 2239347"/>
              <a:gd name="connsiteX54" fmla="*/ 569167 w 1539551"/>
              <a:gd name="connsiteY54" fmla="*/ 746449 h 2239347"/>
              <a:gd name="connsiteX55" fmla="*/ 615820 w 1539551"/>
              <a:gd name="connsiteY55" fmla="*/ 751115 h 2239347"/>
              <a:gd name="connsiteX56" fmla="*/ 699796 w 1539551"/>
              <a:gd name="connsiteY56" fmla="*/ 765111 h 2239347"/>
              <a:gd name="connsiteX57" fmla="*/ 779106 w 1539551"/>
              <a:gd name="connsiteY57" fmla="*/ 774441 h 2239347"/>
              <a:gd name="connsiteX58" fmla="*/ 900404 w 1539551"/>
              <a:gd name="connsiteY58" fmla="*/ 779107 h 2239347"/>
              <a:gd name="connsiteX59" fmla="*/ 895738 w 1539551"/>
              <a:gd name="connsiteY59" fmla="*/ 839756 h 2239347"/>
              <a:gd name="connsiteX60" fmla="*/ 895738 w 1539551"/>
              <a:gd name="connsiteY60" fmla="*/ 867747 h 2239347"/>
              <a:gd name="connsiteX61" fmla="*/ 1021702 w 1539551"/>
              <a:gd name="connsiteY61" fmla="*/ 872413 h 2239347"/>
              <a:gd name="connsiteX62" fmla="*/ 1035698 w 1539551"/>
              <a:gd name="connsiteY62" fmla="*/ 881743 h 2239347"/>
              <a:gd name="connsiteX63" fmla="*/ 1096347 w 1539551"/>
              <a:gd name="connsiteY63" fmla="*/ 891074 h 2239347"/>
              <a:gd name="connsiteX64" fmla="*/ 1115008 w 1539551"/>
              <a:gd name="connsiteY64" fmla="*/ 905070 h 2239347"/>
              <a:gd name="connsiteX65" fmla="*/ 1129004 w 1539551"/>
              <a:gd name="connsiteY65" fmla="*/ 909735 h 2239347"/>
              <a:gd name="connsiteX66" fmla="*/ 1222310 w 1539551"/>
              <a:gd name="connsiteY66" fmla="*/ 923731 h 2239347"/>
              <a:gd name="connsiteX67" fmla="*/ 1413587 w 1539551"/>
              <a:gd name="connsiteY67" fmla="*/ 909735 h 2239347"/>
              <a:gd name="connsiteX68" fmla="*/ 1446245 w 1539551"/>
              <a:gd name="connsiteY68" fmla="*/ 905070 h 2239347"/>
              <a:gd name="connsiteX69" fmla="*/ 1502228 w 1539551"/>
              <a:gd name="connsiteY69" fmla="*/ 909735 h 2239347"/>
              <a:gd name="connsiteX70" fmla="*/ 1511559 w 1539551"/>
              <a:gd name="connsiteY70" fmla="*/ 923731 h 2239347"/>
              <a:gd name="connsiteX71" fmla="*/ 1530220 w 1539551"/>
              <a:gd name="connsiteY71" fmla="*/ 937727 h 2239347"/>
              <a:gd name="connsiteX72" fmla="*/ 1539551 w 1539551"/>
              <a:gd name="connsiteY72" fmla="*/ 956388 h 2239347"/>
              <a:gd name="connsiteX73" fmla="*/ 1408922 w 1539551"/>
              <a:gd name="connsiteY73" fmla="*/ 998376 h 2239347"/>
              <a:gd name="connsiteX74" fmla="*/ 1385596 w 1539551"/>
              <a:gd name="connsiteY74" fmla="*/ 1007707 h 2239347"/>
              <a:gd name="connsiteX75" fmla="*/ 1352938 w 1539551"/>
              <a:gd name="connsiteY75" fmla="*/ 1012372 h 2239347"/>
              <a:gd name="connsiteX76" fmla="*/ 1343608 w 1539551"/>
              <a:gd name="connsiteY76" fmla="*/ 1026368 h 2239347"/>
              <a:gd name="connsiteX77" fmla="*/ 1320281 w 1539551"/>
              <a:gd name="connsiteY77" fmla="*/ 1031033 h 2239347"/>
              <a:gd name="connsiteX78" fmla="*/ 1268963 w 1539551"/>
              <a:gd name="connsiteY78" fmla="*/ 1045029 h 2239347"/>
              <a:gd name="connsiteX79" fmla="*/ 1175657 w 1539551"/>
              <a:gd name="connsiteY79" fmla="*/ 1040364 h 2239347"/>
              <a:gd name="connsiteX80" fmla="*/ 1161661 w 1539551"/>
              <a:gd name="connsiteY80" fmla="*/ 1035698 h 2239347"/>
              <a:gd name="connsiteX81" fmla="*/ 1059024 w 1539551"/>
              <a:gd name="connsiteY81" fmla="*/ 1031033 h 2239347"/>
              <a:gd name="connsiteX82" fmla="*/ 1035698 w 1539551"/>
              <a:gd name="connsiteY82" fmla="*/ 1026368 h 2239347"/>
              <a:gd name="connsiteX83" fmla="*/ 1021702 w 1539551"/>
              <a:gd name="connsiteY83" fmla="*/ 1012372 h 2239347"/>
              <a:gd name="connsiteX84" fmla="*/ 863081 w 1539551"/>
              <a:gd name="connsiteY84" fmla="*/ 1021702 h 2239347"/>
              <a:gd name="connsiteX85" fmla="*/ 858416 w 1539551"/>
              <a:gd name="connsiteY85" fmla="*/ 1035698 h 2239347"/>
              <a:gd name="connsiteX86" fmla="*/ 849085 w 1539551"/>
              <a:gd name="connsiteY86" fmla="*/ 1049694 h 2239347"/>
              <a:gd name="connsiteX87" fmla="*/ 844420 w 1539551"/>
              <a:gd name="connsiteY87" fmla="*/ 1068356 h 2239347"/>
              <a:gd name="connsiteX88" fmla="*/ 825759 w 1539551"/>
              <a:gd name="connsiteY88" fmla="*/ 1115009 h 2239347"/>
              <a:gd name="connsiteX89" fmla="*/ 830424 w 1539551"/>
              <a:gd name="connsiteY89" fmla="*/ 1198984 h 2239347"/>
              <a:gd name="connsiteX90" fmla="*/ 909734 w 1539551"/>
              <a:gd name="connsiteY90" fmla="*/ 1203649 h 2239347"/>
              <a:gd name="connsiteX91" fmla="*/ 1073020 w 1539551"/>
              <a:gd name="connsiteY91" fmla="*/ 1198984 h 2239347"/>
              <a:gd name="connsiteX92" fmla="*/ 1115008 w 1539551"/>
              <a:gd name="connsiteY92" fmla="*/ 1189654 h 2239347"/>
              <a:gd name="connsiteX93" fmla="*/ 1166326 w 1539551"/>
              <a:gd name="connsiteY93" fmla="*/ 1184988 h 2239347"/>
              <a:gd name="connsiteX94" fmla="*/ 1194318 w 1539551"/>
              <a:gd name="connsiteY94" fmla="*/ 1180323 h 2239347"/>
              <a:gd name="connsiteX95" fmla="*/ 1236306 w 1539551"/>
              <a:gd name="connsiteY95" fmla="*/ 1184988 h 2239347"/>
              <a:gd name="connsiteX96" fmla="*/ 1245636 w 1539551"/>
              <a:gd name="connsiteY96" fmla="*/ 1198984 h 2239347"/>
              <a:gd name="connsiteX97" fmla="*/ 1259632 w 1539551"/>
              <a:gd name="connsiteY97" fmla="*/ 1236307 h 2239347"/>
              <a:gd name="connsiteX98" fmla="*/ 1250302 w 1539551"/>
              <a:gd name="connsiteY98" fmla="*/ 1268964 h 2239347"/>
              <a:gd name="connsiteX99" fmla="*/ 1236306 w 1539551"/>
              <a:gd name="connsiteY99" fmla="*/ 1273629 h 2239347"/>
              <a:gd name="connsiteX100" fmla="*/ 1203649 w 1539551"/>
              <a:gd name="connsiteY100" fmla="*/ 1278294 h 2239347"/>
              <a:gd name="connsiteX101" fmla="*/ 1115008 w 1539551"/>
              <a:gd name="connsiteY101" fmla="*/ 1287625 h 2239347"/>
              <a:gd name="connsiteX102" fmla="*/ 1101012 w 1539551"/>
              <a:gd name="connsiteY102" fmla="*/ 1296956 h 2239347"/>
              <a:gd name="connsiteX103" fmla="*/ 1073020 w 1539551"/>
              <a:gd name="connsiteY103" fmla="*/ 1301621 h 2239347"/>
              <a:gd name="connsiteX104" fmla="*/ 1045028 w 1539551"/>
              <a:gd name="connsiteY104" fmla="*/ 1292290 h 2239347"/>
              <a:gd name="connsiteX105" fmla="*/ 1026367 w 1539551"/>
              <a:gd name="connsiteY105" fmla="*/ 1287625 h 2239347"/>
              <a:gd name="connsiteX106" fmla="*/ 914400 w 1539551"/>
              <a:gd name="connsiteY106" fmla="*/ 1292290 h 2239347"/>
              <a:gd name="connsiteX107" fmla="*/ 895738 w 1539551"/>
              <a:gd name="connsiteY107" fmla="*/ 1296956 h 2239347"/>
              <a:gd name="connsiteX108" fmla="*/ 872412 w 1539551"/>
              <a:gd name="connsiteY108" fmla="*/ 1301621 h 2239347"/>
              <a:gd name="connsiteX109" fmla="*/ 858416 w 1539551"/>
              <a:gd name="connsiteY109" fmla="*/ 1320282 h 2239347"/>
              <a:gd name="connsiteX110" fmla="*/ 844420 w 1539551"/>
              <a:gd name="connsiteY110" fmla="*/ 1324947 h 2239347"/>
              <a:gd name="connsiteX111" fmla="*/ 839755 w 1539551"/>
              <a:gd name="connsiteY111" fmla="*/ 1343609 h 2239347"/>
              <a:gd name="connsiteX112" fmla="*/ 835089 w 1539551"/>
              <a:gd name="connsiteY112" fmla="*/ 1357605 h 2239347"/>
              <a:gd name="connsiteX113" fmla="*/ 839755 w 1539551"/>
              <a:gd name="connsiteY113" fmla="*/ 1446245 h 2239347"/>
              <a:gd name="connsiteX114" fmla="*/ 853751 w 1539551"/>
              <a:gd name="connsiteY114" fmla="*/ 1455576 h 2239347"/>
              <a:gd name="connsiteX115" fmla="*/ 867747 w 1539551"/>
              <a:gd name="connsiteY115" fmla="*/ 1474237 h 2239347"/>
              <a:gd name="connsiteX116" fmla="*/ 704461 w 1539551"/>
              <a:gd name="connsiteY116" fmla="*/ 1478902 h 2239347"/>
              <a:gd name="connsiteX117" fmla="*/ 690465 w 1539551"/>
              <a:gd name="connsiteY117" fmla="*/ 1488233 h 2239347"/>
              <a:gd name="connsiteX118" fmla="*/ 662473 w 1539551"/>
              <a:gd name="connsiteY118" fmla="*/ 1497564 h 2239347"/>
              <a:gd name="connsiteX119" fmla="*/ 639147 w 1539551"/>
              <a:gd name="connsiteY119" fmla="*/ 1511560 h 2239347"/>
              <a:gd name="connsiteX120" fmla="*/ 499187 w 1539551"/>
              <a:gd name="connsiteY120" fmla="*/ 1516225 h 2239347"/>
              <a:gd name="connsiteX121" fmla="*/ 345232 w 1539551"/>
              <a:gd name="connsiteY121" fmla="*/ 1534886 h 2239347"/>
              <a:gd name="connsiteX122" fmla="*/ 293914 w 1539551"/>
              <a:gd name="connsiteY122" fmla="*/ 1539551 h 2239347"/>
              <a:gd name="connsiteX123" fmla="*/ 298579 w 1539551"/>
              <a:gd name="connsiteY123" fmla="*/ 1562878 h 2239347"/>
              <a:gd name="connsiteX124" fmla="*/ 349898 w 1539551"/>
              <a:gd name="connsiteY124" fmla="*/ 1614196 h 2239347"/>
              <a:gd name="connsiteX125" fmla="*/ 839755 w 1539551"/>
              <a:gd name="connsiteY125" fmla="*/ 1623527 h 2239347"/>
              <a:gd name="connsiteX126" fmla="*/ 853751 w 1539551"/>
              <a:gd name="connsiteY126" fmla="*/ 1642188 h 2239347"/>
              <a:gd name="connsiteX127" fmla="*/ 835089 w 1539551"/>
              <a:gd name="connsiteY127" fmla="*/ 1702837 h 2239347"/>
              <a:gd name="connsiteX128" fmla="*/ 821094 w 1539551"/>
              <a:gd name="connsiteY128" fmla="*/ 1707502 h 2239347"/>
              <a:gd name="connsiteX129" fmla="*/ 830424 w 1539551"/>
              <a:gd name="connsiteY129" fmla="*/ 1740160 h 2239347"/>
              <a:gd name="connsiteX130" fmla="*/ 844420 w 1539551"/>
              <a:gd name="connsiteY130" fmla="*/ 1749490 h 2239347"/>
              <a:gd name="connsiteX131" fmla="*/ 1035698 w 1539551"/>
              <a:gd name="connsiteY131" fmla="*/ 1754156 h 2239347"/>
              <a:gd name="connsiteX132" fmla="*/ 1054359 w 1539551"/>
              <a:gd name="connsiteY132" fmla="*/ 1758821 h 2239347"/>
              <a:gd name="connsiteX133" fmla="*/ 1068355 w 1539551"/>
              <a:gd name="connsiteY133" fmla="*/ 1768151 h 2239347"/>
              <a:gd name="connsiteX134" fmla="*/ 1133669 w 1539551"/>
              <a:gd name="connsiteY134" fmla="*/ 1772817 h 2239347"/>
              <a:gd name="connsiteX135" fmla="*/ 1147665 w 1539551"/>
              <a:gd name="connsiteY135" fmla="*/ 1777482 h 2239347"/>
              <a:gd name="connsiteX136" fmla="*/ 1166326 w 1539551"/>
              <a:gd name="connsiteY136" fmla="*/ 1791478 h 2239347"/>
              <a:gd name="connsiteX137" fmla="*/ 1194318 w 1539551"/>
              <a:gd name="connsiteY137" fmla="*/ 1796143 h 2239347"/>
              <a:gd name="connsiteX138" fmla="*/ 1231640 w 1539551"/>
              <a:gd name="connsiteY138" fmla="*/ 1810139 h 2239347"/>
              <a:gd name="connsiteX139" fmla="*/ 1259632 w 1539551"/>
              <a:gd name="connsiteY139" fmla="*/ 1828800 h 2239347"/>
              <a:gd name="connsiteX140" fmla="*/ 1254967 w 1539551"/>
              <a:gd name="connsiteY140" fmla="*/ 1870788 h 2239347"/>
              <a:gd name="connsiteX141" fmla="*/ 1240971 w 1539551"/>
              <a:gd name="connsiteY141" fmla="*/ 1894115 h 2239347"/>
              <a:gd name="connsiteX142" fmla="*/ 1226975 w 1539551"/>
              <a:gd name="connsiteY142" fmla="*/ 1898780 h 2239347"/>
              <a:gd name="connsiteX143" fmla="*/ 1161661 w 1539551"/>
              <a:gd name="connsiteY143" fmla="*/ 1903445 h 2239347"/>
              <a:gd name="connsiteX144" fmla="*/ 1110343 w 1539551"/>
              <a:gd name="connsiteY144" fmla="*/ 1889449 h 2239347"/>
              <a:gd name="connsiteX145" fmla="*/ 1096347 w 1539551"/>
              <a:gd name="connsiteY145" fmla="*/ 1884784 h 2239347"/>
              <a:gd name="connsiteX146" fmla="*/ 909734 w 1539551"/>
              <a:gd name="connsiteY146" fmla="*/ 1894115 h 2239347"/>
              <a:gd name="connsiteX147" fmla="*/ 886408 w 1539551"/>
              <a:gd name="connsiteY147" fmla="*/ 1903445 h 2239347"/>
              <a:gd name="connsiteX148" fmla="*/ 872412 w 1539551"/>
              <a:gd name="connsiteY148" fmla="*/ 1908111 h 2239347"/>
              <a:gd name="connsiteX149" fmla="*/ 858416 w 1539551"/>
              <a:gd name="connsiteY149" fmla="*/ 1917441 h 2239347"/>
              <a:gd name="connsiteX150" fmla="*/ 830424 w 1539551"/>
              <a:gd name="connsiteY150" fmla="*/ 1926772 h 2239347"/>
              <a:gd name="connsiteX151" fmla="*/ 807098 w 1539551"/>
              <a:gd name="connsiteY151" fmla="*/ 1959429 h 2239347"/>
              <a:gd name="connsiteX152" fmla="*/ 802432 w 1539551"/>
              <a:gd name="connsiteY152" fmla="*/ 1973425 h 2239347"/>
              <a:gd name="connsiteX153" fmla="*/ 793102 w 1539551"/>
              <a:gd name="connsiteY153" fmla="*/ 1996751 h 2239347"/>
              <a:gd name="connsiteX154" fmla="*/ 802432 w 1539551"/>
              <a:gd name="connsiteY154" fmla="*/ 2052735 h 2239347"/>
              <a:gd name="connsiteX155" fmla="*/ 821094 w 1539551"/>
              <a:gd name="connsiteY155" fmla="*/ 2080727 h 2239347"/>
              <a:gd name="connsiteX156" fmla="*/ 821094 w 1539551"/>
              <a:gd name="connsiteY156" fmla="*/ 2239347 h 223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539551" h="2239347">
                <a:moveTo>
                  <a:pt x="405881" y="0"/>
                </a:moveTo>
                <a:cubicBezTo>
                  <a:pt x="401216" y="18661"/>
                  <a:pt x="391885" y="36748"/>
                  <a:pt x="391885" y="55984"/>
                </a:cubicBezTo>
                <a:cubicBezTo>
                  <a:pt x="391885" y="173870"/>
                  <a:pt x="388147" y="108230"/>
                  <a:pt x="419877" y="139960"/>
                </a:cubicBezTo>
                <a:cubicBezTo>
                  <a:pt x="425375" y="145458"/>
                  <a:pt x="426135" y="157862"/>
                  <a:pt x="433873" y="158621"/>
                </a:cubicBezTo>
                <a:cubicBezTo>
                  <a:pt x="508178" y="165906"/>
                  <a:pt x="583163" y="161731"/>
                  <a:pt x="657808" y="163286"/>
                </a:cubicBezTo>
                <a:lnTo>
                  <a:pt x="779106" y="177282"/>
                </a:lnTo>
                <a:cubicBezTo>
                  <a:pt x="786970" y="178297"/>
                  <a:pt x="794782" y="179861"/>
                  <a:pt x="802432" y="181947"/>
                </a:cubicBezTo>
                <a:cubicBezTo>
                  <a:pt x="811921" y="184535"/>
                  <a:pt x="830424" y="191278"/>
                  <a:pt x="830424" y="191278"/>
                </a:cubicBezTo>
                <a:cubicBezTo>
                  <a:pt x="835089" y="195943"/>
                  <a:pt x="841469" y="199373"/>
                  <a:pt x="844420" y="205274"/>
                </a:cubicBezTo>
                <a:cubicBezTo>
                  <a:pt x="855190" y="226814"/>
                  <a:pt x="845202" y="244133"/>
                  <a:pt x="839755" y="265923"/>
                </a:cubicBezTo>
                <a:cubicBezTo>
                  <a:pt x="842865" y="276809"/>
                  <a:pt x="842292" y="289523"/>
                  <a:pt x="849085" y="298580"/>
                </a:cubicBezTo>
                <a:cubicBezTo>
                  <a:pt x="852932" y="303710"/>
                  <a:pt x="861335" y="303245"/>
                  <a:pt x="867747" y="303245"/>
                </a:cubicBezTo>
                <a:cubicBezTo>
                  <a:pt x="923752" y="303245"/>
                  <a:pt x="979714" y="300135"/>
                  <a:pt x="1035698" y="298580"/>
                </a:cubicBezTo>
                <a:cubicBezTo>
                  <a:pt x="1090698" y="316912"/>
                  <a:pt x="1035702" y="299853"/>
                  <a:pt x="1175657" y="312576"/>
                </a:cubicBezTo>
                <a:cubicBezTo>
                  <a:pt x="1185078" y="313432"/>
                  <a:pt x="1194198" y="316855"/>
                  <a:pt x="1203649" y="317241"/>
                </a:cubicBezTo>
                <a:cubicBezTo>
                  <a:pt x="1270481" y="319969"/>
                  <a:pt x="1337388" y="320352"/>
                  <a:pt x="1404257" y="321907"/>
                </a:cubicBezTo>
                <a:cubicBezTo>
                  <a:pt x="1415143" y="326572"/>
                  <a:pt x="1426517" y="330231"/>
                  <a:pt x="1436914" y="335902"/>
                </a:cubicBezTo>
                <a:cubicBezTo>
                  <a:pt x="1443740" y="339625"/>
                  <a:pt x="1448268" y="347241"/>
                  <a:pt x="1455575" y="349898"/>
                </a:cubicBezTo>
                <a:cubicBezTo>
                  <a:pt x="1465909" y="353656"/>
                  <a:pt x="1477346" y="353009"/>
                  <a:pt x="1488232" y="354564"/>
                </a:cubicBezTo>
                <a:cubicBezTo>
                  <a:pt x="1492897" y="357674"/>
                  <a:pt x="1499446" y="359026"/>
                  <a:pt x="1502228" y="363894"/>
                </a:cubicBezTo>
                <a:cubicBezTo>
                  <a:pt x="1506162" y="370779"/>
                  <a:pt x="1505174" y="379480"/>
                  <a:pt x="1506894" y="387221"/>
                </a:cubicBezTo>
                <a:cubicBezTo>
                  <a:pt x="1508285" y="393480"/>
                  <a:pt x="1510004" y="399662"/>
                  <a:pt x="1511559" y="405882"/>
                </a:cubicBezTo>
                <a:cubicBezTo>
                  <a:pt x="1477914" y="450742"/>
                  <a:pt x="1518130" y="407013"/>
                  <a:pt x="1418253" y="429209"/>
                </a:cubicBezTo>
                <a:cubicBezTo>
                  <a:pt x="1413452" y="430276"/>
                  <a:pt x="1417064" y="439728"/>
                  <a:pt x="1413587" y="443205"/>
                </a:cubicBezTo>
                <a:cubicBezTo>
                  <a:pt x="1392069" y="464723"/>
                  <a:pt x="1384557" y="462039"/>
                  <a:pt x="1357604" y="466531"/>
                </a:cubicBezTo>
                <a:lnTo>
                  <a:pt x="951722" y="461866"/>
                </a:lnTo>
                <a:cubicBezTo>
                  <a:pt x="945312" y="461725"/>
                  <a:pt x="938920" y="459804"/>
                  <a:pt x="933061" y="457200"/>
                </a:cubicBezTo>
                <a:cubicBezTo>
                  <a:pt x="866947" y="427816"/>
                  <a:pt x="939254" y="453047"/>
                  <a:pt x="895738" y="438539"/>
                </a:cubicBezTo>
                <a:cubicBezTo>
                  <a:pt x="878632" y="440094"/>
                  <a:pt x="860452" y="437039"/>
                  <a:pt x="844420" y="443205"/>
                </a:cubicBezTo>
                <a:cubicBezTo>
                  <a:pt x="837929" y="445702"/>
                  <a:pt x="837466" y="455330"/>
                  <a:pt x="835089" y="461866"/>
                </a:cubicBezTo>
                <a:cubicBezTo>
                  <a:pt x="831220" y="472506"/>
                  <a:pt x="828869" y="483637"/>
                  <a:pt x="825759" y="494523"/>
                </a:cubicBezTo>
                <a:cubicBezTo>
                  <a:pt x="824204" y="522515"/>
                  <a:pt x="823523" y="550569"/>
                  <a:pt x="821094" y="578498"/>
                </a:cubicBezTo>
                <a:cubicBezTo>
                  <a:pt x="820407" y="586398"/>
                  <a:pt x="819974" y="594733"/>
                  <a:pt x="816428" y="601825"/>
                </a:cubicBezTo>
                <a:cubicBezTo>
                  <a:pt x="813477" y="607726"/>
                  <a:pt x="807097" y="611156"/>
                  <a:pt x="802432" y="615821"/>
                </a:cubicBezTo>
                <a:cubicBezTo>
                  <a:pt x="761999" y="614266"/>
                  <a:pt x="721264" y="616334"/>
                  <a:pt x="681134" y="611156"/>
                </a:cubicBezTo>
                <a:cubicBezTo>
                  <a:pt x="672141" y="609996"/>
                  <a:pt x="666330" y="600259"/>
                  <a:pt x="657808" y="597160"/>
                </a:cubicBezTo>
                <a:cubicBezTo>
                  <a:pt x="648918" y="593927"/>
                  <a:pt x="639147" y="594049"/>
                  <a:pt x="629816" y="592494"/>
                </a:cubicBezTo>
                <a:cubicBezTo>
                  <a:pt x="446290" y="607788"/>
                  <a:pt x="517764" y="600899"/>
                  <a:pt x="415212" y="611156"/>
                </a:cubicBezTo>
                <a:cubicBezTo>
                  <a:pt x="265559" y="602842"/>
                  <a:pt x="157380" y="589535"/>
                  <a:pt x="13996" y="601825"/>
                </a:cubicBezTo>
                <a:cubicBezTo>
                  <a:pt x="8409" y="602304"/>
                  <a:pt x="4665" y="608046"/>
                  <a:pt x="0" y="611156"/>
                </a:cubicBezTo>
                <a:cubicBezTo>
                  <a:pt x="1555" y="615821"/>
                  <a:pt x="3472" y="620380"/>
                  <a:pt x="4665" y="625151"/>
                </a:cubicBezTo>
                <a:cubicBezTo>
                  <a:pt x="6588" y="632844"/>
                  <a:pt x="5784" y="641385"/>
                  <a:pt x="9330" y="648478"/>
                </a:cubicBezTo>
                <a:cubicBezTo>
                  <a:pt x="12281" y="654379"/>
                  <a:pt x="18661" y="657809"/>
                  <a:pt x="23326" y="662474"/>
                </a:cubicBezTo>
                <a:cubicBezTo>
                  <a:pt x="24881" y="678025"/>
                  <a:pt x="22650" y="694439"/>
                  <a:pt x="27991" y="709127"/>
                </a:cubicBezTo>
                <a:cubicBezTo>
                  <a:pt x="29672" y="713749"/>
                  <a:pt x="38510" y="710315"/>
                  <a:pt x="41987" y="713792"/>
                </a:cubicBezTo>
                <a:cubicBezTo>
                  <a:pt x="45464" y="717269"/>
                  <a:pt x="43581" y="723948"/>
                  <a:pt x="46653" y="727788"/>
                </a:cubicBezTo>
                <a:cubicBezTo>
                  <a:pt x="50156" y="732166"/>
                  <a:pt x="55984" y="734009"/>
                  <a:pt x="60649" y="737119"/>
                </a:cubicBezTo>
                <a:cubicBezTo>
                  <a:pt x="71371" y="753203"/>
                  <a:pt x="68733" y="756394"/>
                  <a:pt x="93306" y="755780"/>
                </a:cubicBezTo>
                <a:cubicBezTo>
                  <a:pt x="141650" y="754571"/>
                  <a:pt x="235729" y="750163"/>
                  <a:pt x="298579" y="741784"/>
                </a:cubicBezTo>
                <a:cubicBezTo>
                  <a:pt x="307955" y="740534"/>
                  <a:pt x="317240" y="738674"/>
                  <a:pt x="326571" y="737119"/>
                </a:cubicBezTo>
                <a:cubicBezTo>
                  <a:pt x="331236" y="734009"/>
                  <a:pt x="335413" y="729997"/>
                  <a:pt x="340567" y="727788"/>
                </a:cubicBezTo>
                <a:cubicBezTo>
                  <a:pt x="346460" y="725262"/>
                  <a:pt x="352816" y="723123"/>
                  <a:pt x="359228" y="723123"/>
                </a:cubicBezTo>
                <a:cubicBezTo>
                  <a:pt x="412125" y="723123"/>
                  <a:pt x="464975" y="726233"/>
                  <a:pt x="517849" y="727788"/>
                </a:cubicBezTo>
                <a:cubicBezTo>
                  <a:pt x="528735" y="730898"/>
                  <a:pt x="539866" y="733250"/>
                  <a:pt x="550506" y="737119"/>
                </a:cubicBezTo>
                <a:cubicBezTo>
                  <a:pt x="557042" y="739496"/>
                  <a:pt x="562367" y="744992"/>
                  <a:pt x="569167" y="746449"/>
                </a:cubicBezTo>
                <a:cubicBezTo>
                  <a:pt x="584449" y="749724"/>
                  <a:pt x="600269" y="749560"/>
                  <a:pt x="615820" y="751115"/>
                </a:cubicBezTo>
                <a:cubicBezTo>
                  <a:pt x="665896" y="767806"/>
                  <a:pt x="625788" y="756888"/>
                  <a:pt x="699796" y="765111"/>
                </a:cubicBezTo>
                <a:cubicBezTo>
                  <a:pt x="766872" y="772564"/>
                  <a:pt x="678159" y="768984"/>
                  <a:pt x="779106" y="774441"/>
                </a:cubicBezTo>
                <a:cubicBezTo>
                  <a:pt x="819510" y="776625"/>
                  <a:pt x="859971" y="777552"/>
                  <a:pt x="900404" y="779107"/>
                </a:cubicBezTo>
                <a:cubicBezTo>
                  <a:pt x="898849" y="799323"/>
                  <a:pt x="898253" y="819637"/>
                  <a:pt x="895738" y="839756"/>
                </a:cubicBezTo>
                <a:cubicBezTo>
                  <a:pt x="895520" y="841502"/>
                  <a:pt x="883516" y="866001"/>
                  <a:pt x="895738" y="867747"/>
                </a:cubicBezTo>
                <a:cubicBezTo>
                  <a:pt x="937332" y="873689"/>
                  <a:pt x="979714" y="870858"/>
                  <a:pt x="1021702" y="872413"/>
                </a:cubicBezTo>
                <a:cubicBezTo>
                  <a:pt x="1026367" y="875523"/>
                  <a:pt x="1030379" y="879970"/>
                  <a:pt x="1035698" y="881743"/>
                </a:cubicBezTo>
                <a:cubicBezTo>
                  <a:pt x="1040561" y="883364"/>
                  <a:pt x="1093822" y="890713"/>
                  <a:pt x="1096347" y="891074"/>
                </a:cubicBezTo>
                <a:cubicBezTo>
                  <a:pt x="1102567" y="895739"/>
                  <a:pt x="1108257" y="901212"/>
                  <a:pt x="1115008" y="905070"/>
                </a:cubicBezTo>
                <a:cubicBezTo>
                  <a:pt x="1119278" y="907510"/>
                  <a:pt x="1124182" y="908771"/>
                  <a:pt x="1129004" y="909735"/>
                </a:cubicBezTo>
                <a:cubicBezTo>
                  <a:pt x="1166987" y="917332"/>
                  <a:pt x="1186340" y="919235"/>
                  <a:pt x="1222310" y="923731"/>
                </a:cubicBezTo>
                <a:lnTo>
                  <a:pt x="1413587" y="909735"/>
                </a:lnTo>
                <a:cubicBezTo>
                  <a:pt x="1424546" y="908822"/>
                  <a:pt x="1435248" y="905070"/>
                  <a:pt x="1446245" y="905070"/>
                </a:cubicBezTo>
                <a:cubicBezTo>
                  <a:pt x="1464971" y="905070"/>
                  <a:pt x="1483567" y="908180"/>
                  <a:pt x="1502228" y="909735"/>
                </a:cubicBezTo>
                <a:cubicBezTo>
                  <a:pt x="1505338" y="914400"/>
                  <a:pt x="1507594" y="919766"/>
                  <a:pt x="1511559" y="923731"/>
                </a:cubicBezTo>
                <a:cubicBezTo>
                  <a:pt x="1517057" y="929229"/>
                  <a:pt x="1525160" y="931823"/>
                  <a:pt x="1530220" y="937727"/>
                </a:cubicBezTo>
                <a:cubicBezTo>
                  <a:pt x="1534746" y="943007"/>
                  <a:pt x="1536441" y="950168"/>
                  <a:pt x="1539551" y="956388"/>
                </a:cubicBezTo>
                <a:cubicBezTo>
                  <a:pt x="1528665" y="1032579"/>
                  <a:pt x="1546866" y="981132"/>
                  <a:pt x="1408922" y="998376"/>
                </a:cubicBezTo>
                <a:cubicBezTo>
                  <a:pt x="1400612" y="999415"/>
                  <a:pt x="1393720" y="1005676"/>
                  <a:pt x="1385596" y="1007707"/>
                </a:cubicBezTo>
                <a:cubicBezTo>
                  <a:pt x="1374928" y="1010374"/>
                  <a:pt x="1363824" y="1010817"/>
                  <a:pt x="1352938" y="1012372"/>
                </a:cubicBezTo>
                <a:cubicBezTo>
                  <a:pt x="1349828" y="1017037"/>
                  <a:pt x="1348476" y="1023586"/>
                  <a:pt x="1343608" y="1026368"/>
                </a:cubicBezTo>
                <a:cubicBezTo>
                  <a:pt x="1336723" y="1030302"/>
                  <a:pt x="1328022" y="1029313"/>
                  <a:pt x="1320281" y="1031033"/>
                </a:cubicBezTo>
                <a:cubicBezTo>
                  <a:pt x="1303601" y="1034739"/>
                  <a:pt x="1284893" y="1040477"/>
                  <a:pt x="1268963" y="1045029"/>
                </a:cubicBezTo>
                <a:cubicBezTo>
                  <a:pt x="1237861" y="1043474"/>
                  <a:pt x="1206681" y="1043062"/>
                  <a:pt x="1175657" y="1040364"/>
                </a:cubicBezTo>
                <a:cubicBezTo>
                  <a:pt x="1170758" y="1039938"/>
                  <a:pt x="1166563" y="1036090"/>
                  <a:pt x="1161661" y="1035698"/>
                </a:cubicBezTo>
                <a:cubicBezTo>
                  <a:pt x="1127522" y="1032967"/>
                  <a:pt x="1093236" y="1032588"/>
                  <a:pt x="1059024" y="1031033"/>
                </a:cubicBezTo>
                <a:cubicBezTo>
                  <a:pt x="1051249" y="1029478"/>
                  <a:pt x="1042790" y="1029914"/>
                  <a:pt x="1035698" y="1026368"/>
                </a:cubicBezTo>
                <a:cubicBezTo>
                  <a:pt x="1029797" y="1023417"/>
                  <a:pt x="1028297" y="1012550"/>
                  <a:pt x="1021702" y="1012372"/>
                </a:cubicBezTo>
                <a:cubicBezTo>
                  <a:pt x="968756" y="1010941"/>
                  <a:pt x="915955" y="1018592"/>
                  <a:pt x="863081" y="1021702"/>
                </a:cubicBezTo>
                <a:cubicBezTo>
                  <a:pt x="861526" y="1026367"/>
                  <a:pt x="860615" y="1031300"/>
                  <a:pt x="858416" y="1035698"/>
                </a:cubicBezTo>
                <a:cubicBezTo>
                  <a:pt x="855908" y="1040713"/>
                  <a:pt x="851294" y="1044540"/>
                  <a:pt x="849085" y="1049694"/>
                </a:cubicBezTo>
                <a:cubicBezTo>
                  <a:pt x="846559" y="1055588"/>
                  <a:pt x="846263" y="1062214"/>
                  <a:pt x="844420" y="1068356"/>
                </a:cubicBezTo>
                <a:cubicBezTo>
                  <a:pt x="835774" y="1097175"/>
                  <a:pt x="837447" y="1091630"/>
                  <a:pt x="825759" y="1115009"/>
                </a:cubicBezTo>
                <a:cubicBezTo>
                  <a:pt x="827314" y="1143001"/>
                  <a:pt x="811143" y="1178632"/>
                  <a:pt x="830424" y="1198984"/>
                </a:cubicBezTo>
                <a:cubicBezTo>
                  <a:pt x="848637" y="1218209"/>
                  <a:pt x="883252" y="1203649"/>
                  <a:pt x="909734" y="1203649"/>
                </a:cubicBezTo>
                <a:cubicBezTo>
                  <a:pt x="964185" y="1203649"/>
                  <a:pt x="1018591" y="1200539"/>
                  <a:pt x="1073020" y="1198984"/>
                </a:cubicBezTo>
                <a:cubicBezTo>
                  <a:pt x="1087016" y="1195874"/>
                  <a:pt x="1100829" y="1191781"/>
                  <a:pt x="1115008" y="1189654"/>
                </a:cubicBezTo>
                <a:cubicBezTo>
                  <a:pt x="1131995" y="1187106"/>
                  <a:pt x="1149267" y="1186995"/>
                  <a:pt x="1166326" y="1184988"/>
                </a:cubicBezTo>
                <a:cubicBezTo>
                  <a:pt x="1175721" y="1183883"/>
                  <a:pt x="1184987" y="1181878"/>
                  <a:pt x="1194318" y="1180323"/>
                </a:cubicBezTo>
                <a:cubicBezTo>
                  <a:pt x="1208314" y="1181878"/>
                  <a:pt x="1223072" y="1180176"/>
                  <a:pt x="1236306" y="1184988"/>
                </a:cubicBezTo>
                <a:cubicBezTo>
                  <a:pt x="1241575" y="1186904"/>
                  <a:pt x="1243129" y="1193969"/>
                  <a:pt x="1245636" y="1198984"/>
                </a:cubicBezTo>
                <a:cubicBezTo>
                  <a:pt x="1251217" y="1210146"/>
                  <a:pt x="1255593" y="1224191"/>
                  <a:pt x="1259632" y="1236307"/>
                </a:cubicBezTo>
                <a:cubicBezTo>
                  <a:pt x="1256522" y="1247193"/>
                  <a:pt x="1256302" y="1259364"/>
                  <a:pt x="1250302" y="1268964"/>
                </a:cubicBezTo>
                <a:cubicBezTo>
                  <a:pt x="1247696" y="1273134"/>
                  <a:pt x="1241128" y="1272665"/>
                  <a:pt x="1236306" y="1273629"/>
                </a:cubicBezTo>
                <a:cubicBezTo>
                  <a:pt x="1225523" y="1275785"/>
                  <a:pt x="1214585" y="1277143"/>
                  <a:pt x="1203649" y="1278294"/>
                </a:cubicBezTo>
                <a:cubicBezTo>
                  <a:pt x="1097658" y="1289451"/>
                  <a:pt x="1189133" y="1277036"/>
                  <a:pt x="1115008" y="1287625"/>
                </a:cubicBezTo>
                <a:cubicBezTo>
                  <a:pt x="1110343" y="1290735"/>
                  <a:pt x="1106331" y="1295183"/>
                  <a:pt x="1101012" y="1296956"/>
                </a:cubicBezTo>
                <a:cubicBezTo>
                  <a:pt x="1092038" y="1299947"/>
                  <a:pt x="1082447" y="1302407"/>
                  <a:pt x="1073020" y="1301621"/>
                </a:cubicBezTo>
                <a:cubicBezTo>
                  <a:pt x="1063219" y="1300804"/>
                  <a:pt x="1054449" y="1295116"/>
                  <a:pt x="1045028" y="1292290"/>
                </a:cubicBezTo>
                <a:cubicBezTo>
                  <a:pt x="1038887" y="1290448"/>
                  <a:pt x="1032587" y="1289180"/>
                  <a:pt x="1026367" y="1287625"/>
                </a:cubicBezTo>
                <a:cubicBezTo>
                  <a:pt x="989045" y="1289180"/>
                  <a:pt x="951660" y="1289628"/>
                  <a:pt x="914400" y="1292290"/>
                </a:cubicBezTo>
                <a:cubicBezTo>
                  <a:pt x="908004" y="1292747"/>
                  <a:pt x="901997" y="1295565"/>
                  <a:pt x="895738" y="1296956"/>
                </a:cubicBezTo>
                <a:cubicBezTo>
                  <a:pt x="887998" y="1298676"/>
                  <a:pt x="880187" y="1300066"/>
                  <a:pt x="872412" y="1301621"/>
                </a:cubicBezTo>
                <a:cubicBezTo>
                  <a:pt x="867747" y="1307841"/>
                  <a:pt x="864389" y="1315304"/>
                  <a:pt x="858416" y="1320282"/>
                </a:cubicBezTo>
                <a:cubicBezTo>
                  <a:pt x="854638" y="1323430"/>
                  <a:pt x="847492" y="1321107"/>
                  <a:pt x="844420" y="1324947"/>
                </a:cubicBezTo>
                <a:cubicBezTo>
                  <a:pt x="840414" y="1329954"/>
                  <a:pt x="841517" y="1337444"/>
                  <a:pt x="839755" y="1343609"/>
                </a:cubicBezTo>
                <a:cubicBezTo>
                  <a:pt x="838404" y="1348338"/>
                  <a:pt x="836644" y="1352940"/>
                  <a:pt x="835089" y="1357605"/>
                </a:cubicBezTo>
                <a:cubicBezTo>
                  <a:pt x="836644" y="1387152"/>
                  <a:pt x="834219" y="1417180"/>
                  <a:pt x="839755" y="1446245"/>
                </a:cubicBezTo>
                <a:cubicBezTo>
                  <a:pt x="840804" y="1451753"/>
                  <a:pt x="849786" y="1451611"/>
                  <a:pt x="853751" y="1455576"/>
                </a:cubicBezTo>
                <a:cubicBezTo>
                  <a:pt x="859249" y="1461074"/>
                  <a:pt x="863082" y="1468017"/>
                  <a:pt x="867747" y="1474237"/>
                </a:cubicBezTo>
                <a:cubicBezTo>
                  <a:pt x="813318" y="1475792"/>
                  <a:pt x="758743" y="1474617"/>
                  <a:pt x="704461" y="1478902"/>
                </a:cubicBezTo>
                <a:cubicBezTo>
                  <a:pt x="698871" y="1479343"/>
                  <a:pt x="695589" y="1485956"/>
                  <a:pt x="690465" y="1488233"/>
                </a:cubicBezTo>
                <a:cubicBezTo>
                  <a:pt x="681477" y="1492228"/>
                  <a:pt x="670907" y="1492504"/>
                  <a:pt x="662473" y="1497564"/>
                </a:cubicBezTo>
                <a:cubicBezTo>
                  <a:pt x="654698" y="1502229"/>
                  <a:pt x="648156" y="1510530"/>
                  <a:pt x="639147" y="1511560"/>
                </a:cubicBezTo>
                <a:cubicBezTo>
                  <a:pt x="592770" y="1516860"/>
                  <a:pt x="545840" y="1514670"/>
                  <a:pt x="499187" y="1516225"/>
                </a:cubicBezTo>
                <a:cubicBezTo>
                  <a:pt x="437675" y="1553133"/>
                  <a:pt x="488886" y="1527520"/>
                  <a:pt x="345232" y="1534886"/>
                </a:cubicBezTo>
                <a:cubicBezTo>
                  <a:pt x="328078" y="1535766"/>
                  <a:pt x="311020" y="1537996"/>
                  <a:pt x="293914" y="1539551"/>
                </a:cubicBezTo>
                <a:cubicBezTo>
                  <a:pt x="295469" y="1547327"/>
                  <a:pt x="296071" y="1555355"/>
                  <a:pt x="298579" y="1562878"/>
                </a:cubicBezTo>
                <a:cubicBezTo>
                  <a:pt x="305309" y="1583068"/>
                  <a:pt x="329269" y="1613803"/>
                  <a:pt x="349898" y="1614196"/>
                </a:cubicBezTo>
                <a:lnTo>
                  <a:pt x="839755" y="1623527"/>
                </a:lnTo>
                <a:cubicBezTo>
                  <a:pt x="844420" y="1629747"/>
                  <a:pt x="852651" y="1634491"/>
                  <a:pt x="853751" y="1642188"/>
                </a:cubicBezTo>
                <a:cubicBezTo>
                  <a:pt x="857650" y="1669482"/>
                  <a:pt x="856243" y="1688734"/>
                  <a:pt x="835089" y="1702837"/>
                </a:cubicBezTo>
                <a:cubicBezTo>
                  <a:pt x="830998" y="1705565"/>
                  <a:pt x="825759" y="1705947"/>
                  <a:pt x="821094" y="1707502"/>
                </a:cubicBezTo>
                <a:cubicBezTo>
                  <a:pt x="821399" y="1708721"/>
                  <a:pt x="827990" y="1737118"/>
                  <a:pt x="830424" y="1740160"/>
                </a:cubicBezTo>
                <a:cubicBezTo>
                  <a:pt x="833927" y="1744538"/>
                  <a:pt x="838826" y="1749109"/>
                  <a:pt x="844420" y="1749490"/>
                </a:cubicBezTo>
                <a:cubicBezTo>
                  <a:pt x="908051" y="1753828"/>
                  <a:pt x="971939" y="1752601"/>
                  <a:pt x="1035698" y="1754156"/>
                </a:cubicBezTo>
                <a:cubicBezTo>
                  <a:pt x="1041918" y="1755711"/>
                  <a:pt x="1048466" y="1756295"/>
                  <a:pt x="1054359" y="1758821"/>
                </a:cubicBezTo>
                <a:cubicBezTo>
                  <a:pt x="1059513" y="1761030"/>
                  <a:pt x="1062833" y="1767177"/>
                  <a:pt x="1068355" y="1768151"/>
                </a:cubicBezTo>
                <a:cubicBezTo>
                  <a:pt x="1089850" y="1771944"/>
                  <a:pt x="1111898" y="1771262"/>
                  <a:pt x="1133669" y="1772817"/>
                </a:cubicBezTo>
                <a:cubicBezTo>
                  <a:pt x="1138334" y="1774372"/>
                  <a:pt x="1143395" y="1775042"/>
                  <a:pt x="1147665" y="1777482"/>
                </a:cubicBezTo>
                <a:cubicBezTo>
                  <a:pt x="1154416" y="1781340"/>
                  <a:pt x="1159107" y="1788590"/>
                  <a:pt x="1166326" y="1791478"/>
                </a:cubicBezTo>
                <a:cubicBezTo>
                  <a:pt x="1175109" y="1794991"/>
                  <a:pt x="1184987" y="1794588"/>
                  <a:pt x="1194318" y="1796143"/>
                </a:cubicBezTo>
                <a:cubicBezTo>
                  <a:pt x="1239367" y="1826177"/>
                  <a:pt x="1168232" y="1781317"/>
                  <a:pt x="1231640" y="1810139"/>
                </a:cubicBezTo>
                <a:cubicBezTo>
                  <a:pt x="1241849" y="1814779"/>
                  <a:pt x="1259632" y="1828800"/>
                  <a:pt x="1259632" y="1828800"/>
                </a:cubicBezTo>
                <a:cubicBezTo>
                  <a:pt x="1258077" y="1842796"/>
                  <a:pt x="1258836" y="1857248"/>
                  <a:pt x="1254967" y="1870788"/>
                </a:cubicBezTo>
                <a:cubicBezTo>
                  <a:pt x="1252476" y="1879507"/>
                  <a:pt x="1247383" y="1887703"/>
                  <a:pt x="1240971" y="1894115"/>
                </a:cubicBezTo>
                <a:cubicBezTo>
                  <a:pt x="1237494" y="1897592"/>
                  <a:pt x="1231859" y="1898205"/>
                  <a:pt x="1226975" y="1898780"/>
                </a:cubicBezTo>
                <a:cubicBezTo>
                  <a:pt x="1205298" y="1901330"/>
                  <a:pt x="1183432" y="1901890"/>
                  <a:pt x="1161661" y="1903445"/>
                </a:cubicBezTo>
                <a:cubicBezTo>
                  <a:pt x="1138292" y="1897603"/>
                  <a:pt x="1138085" y="1897772"/>
                  <a:pt x="1110343" y="1889449"/>
                </a:cubicBezTo>
                <a:cubicBezTo>
                  <a:pt x="1105633" y="1888036"/>
                  <a:pt x="1101012" y="1886339"/>
                  <a:pt x="1096347" y="1884784"/>
                </a:cubicBezTo>
                <a:cubicBezTo>
                  <a:pt x="1034143" y="1887894"/>
                  <a:pt x="971771" y="1888601"/>
                  <a:pt x="909734" y="1894115"/>
                </a:cubicBezTo>
                <a:cubicBezTo>
                  <a:pt x="901393" y="1894856"/>
                  <a:pt x="894249" y="1900505"/>
                  <a:pt x="886408" y="1903445"/>
                </a:cubicBezTo>
                <a:cubicBezTo>
                  <a:pt x="881803" y="1905172"/>
                  <a:pt x="876811" y="1905912"/>
                  <a:pt x="872412" y="1908111"/>
                </a:cubicBezTo>
                <a:cubicBezTo>
                  <a:pt x="867397" y="1910618"/>
                  <a:pt x="863540" y="1915164"/>
                  <a:pt x="858416" y="1917441"/>
                </a:cubicBezTo>
                <a:cubicBezTo>
                  <a:pt x="849428" y="1921435"/>
                  <a:pt x="830424" y="1926772"/>
                  <a:pt x="830424" y="1926772"/>
                </a:cubicBezTo>
                <a:cubicBezTo>
                  <a:pt x="798216" y="1991191"/>
                  <a:pt x="844917" y="1902703"/>
                  <a:pt x="807098" y="1959429"/>
                </a:cubicBezTo>
                <a:cubicBezTo>
                  <a:pt x="804370" y="1963521"/>
                  <a:pt x="804159" y="1968820"/>
                  <a:pt x="802432" y="1973425"/>
                </a:cubicBezTo>
                <a:cubicBezTo>
                  <a:pt x="799492" y="1981266"/>
                  <a:pt x="796212" y="1988976"/>
                  <a:pt x="793102" y="1996751"/>
                </a:cubicBezTo>
                <a:cubicBezTo>
                  <a:pt x="793958" y="2004455"/>
                  <a:pt x="794834" y="2039059"/>
                  <a:pt x="802432" y="2052735"/>
                </a:cubicBezTo>
                <a:cubicBezTo>
                  <a:pt x="807878" y="2062538"/>
                  <a:pt x="821094" y="2069513"/>
                  <a:pt x="821094" y="2080727"/>
                </a:cubicBezTo>
                <a:lnTo>
                  <a:pt x="821094" y="2239347"/>
                </a:lnTo>
              </a:path>
            </a:pathLst>
          </a:custGeom>
          <a:noFill/>
          <a:ln w="38100">
            <a:solidFill>
              <a:srgbClr val="F09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575A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80468" name="Rectangle 52" descr="Blue tissue paper"/>
          <p:cNvSpPr>
            <a:spLocks noChangeArrowheads="1"/>
          </p:cNvSpPr>
          <p:nvPr/>
        </p:nvSpPr>
        <p:spPr bwMode="auto">
          <a:xfrm>
            <a:off x="7466248" y="2763547"/>
            <a:ext cx="3168650" cy="8000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b="1" dirty="0">
              <a:solidFill>
                <a:srgbClr val="0575A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</p:txBody>
      </p:sp>
      <p:sp>
        <p:nvSpPr>
          <p:cNvPr id="73" name="Rectangle 52" descr="Blue tissue paper"/>
          <p:cNvSpPr>
            <a:spLocks noChangeArrowheads="1"/>
          </p:cNvSpPr>
          <p:nvPr/>
        </p:nvSpPr>
        <p:spPr bwMode="auto">
          <a:xfrm>
            <a:off x="1905904" y="2768456"/>
            <a:ext cx="3168651" cy="7954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b="1" dirty="0">
              <a:solidFill>
                <a:srgbClr val="0575A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617479" y="3552465"/>
            <a:ext cx="250194" cy="1702968"/>
          </a:xfrm>
          <a:custGeom>
            <a:avLst/>
            <a:gdLst>
              <a:gd name="connsiteX0" fmla="*/ 69980 w 209939"/>
              <a:gd name="connsiteY0" fmla="*/ 0 h 2122714"/>
              <a:gd name="connsiteX1" fmla="*/ 51318 w 209939"/>
              <a:gd name="connsiteY1" fmla="*/ 27992 h 2122714"/>
              <a:gd name="connsiteX2" fmla="*/ 32657 w 209939"/>
              <a:gd name="connsiteY2" fmla="*/ 46653 h 2122714"/>
              <a:gd name="connsiteX3" fmla="*/ 18661 w 209939"/>
              <a:gd name="connsiteY3" fmla="*/ 69980 h 2122714"/>
              <a:gd name="connsiteX4" fmla="*/ 4665 w 209939"/>
              <a:gd name="connsiteY4" fmla="*/ 102637 h 2122714"/>
              <a:gd name="connsiteX5" fmla="*/ 9331 w 209939"/>
              <a:gd name="connsiteY5" fmla="*/ 135294 h 2122714"/>
              <a:gd name="connsiteX6" fmla="*/ 46653 w 209939"/>
              <a:gd name="connsiteY6" fmla="*/ 163286 h 2122714"/>
              <a:gd name="connsiteX7" fmla="*/ 60649 w 209939"/>
              <a:gd name="connsiteY7" fmla="*/ 177282 h 2122714"/>
              <a:gd name="connsiteX8" fmla="*/ 83975 w 209939"/>
              <a:gd name="connsiteY8" fmla="*/ 219269 h 2122714"/>
              <a:gd name="connsiteX9" fmla="*/ 79310 w 209939"/>
              <a:gd name="connsiteY9" fmla="*/ 424543 h 2122714"/>
              <a:gd name="connsiteX10" fmla="*/ 51318 w 209939"/>
              <a:gd name="connsiteY10" fmla="*/ 471196 h 2122714"/>
              <a:gd name="connsiteX11" fmla="*/ 41988 w 209939"/>
              <a:gd name="connsiteY11" fmla="*/ 513184 h 2122714"/>
              <a:gd name="connsiteX12" fmla="*/ 32657 w 209939"/>
              <a:gd name="connsiteY12" fmla="*/ 527180 h 2122714"/>
              <a:gd name="connsiteX13" fmla="*/ 27992 w 209939"/>
              <a:gd name="connsiteY13" fmla="*/ 545841 h 2122714"/>
              <a:gd name="connsiteX14" fmla="*/ 0 w 209939"/>
              <a:gd name="connsiteY14" fmla="*/ 573833 h 2122714"/>
              <a:gd name="connsiteX15" fmla="*/ 18661 w 209939"/>
              <a:gd name="connsiteY15" fmla="*/ 741784 h 2122714"/>
              <a:gd name="connsiteX16" fmla="*/ 41988 w 209939"/>
              <a:gd name="connsiteY16" fmla="*/ 797767 h 2122714"/>
              <a:gd name="connsiteX17" fmla="*/ 55984 w 209939"/>
              <a:gd name="connsiteY17" fmla="*/ 802433 h 2122714"/>
              <a:gd name="connsiteX18" fmla="*/ 88641 w 209939"/>
              <a:gd name="connsiteY18" fmla="*/ 867747 h 2122714"/>
              <a:gd name="connsiteX19" fmla="*/ 97971 w 209939"/>
              <a:gd name="connsiteY19" fmla="*/ 891074 h 2122714"/>
              <a:gd name="connsiteX20" fmla="*/ 107302 w 209939"/>
              <a:gd name="connsiteY20" fmla="*/ 951722 h 2122714"/>
              <a:gd name="connsiteX21" fmla="*/ 102637 w 209939"/>
              <a:gd name="connsiteY21" fmla="*/ 1184988 h 2122714"/>
              <a:gd name="connsiteX22" fmla="*/ 97971 w 209939"/>
              <a:gd name="connsiteY22" fmla="*/ 1198984 h 2122714"/>
              <a:gd name="connsiteX23" fmla="*/ 88641 w 209939"/>
              <a:gd name="connsiteY23" fmla="*/ 1212980 h 2122714"/>
              <a:gd name="connsiteX24" fmla="*/ 74645 w 209939"/>
              <a:gd name="connsiteY24" fmla="*/ 1254967 h 2122714"/>
              <a:gd name="connsiteX25" fmla="*/ 60649 w 209939"/>
              <a:gd name="connsiteY25" fmla="*/ 1268963 h 2122714"/>
              <a:gd name="connsiteX26" fmla="*/ 51318 w 209939"/>
              <a:gd name="connsiteY26" fmla="*/ 1282959 h 2122714"/>
              <a:gd name="connsiteX27" fmla="*/ 37322 w 209939"/>
              <a:gd name="connsiteY27" fmla="*/ 1320282 h 2122714"/>
              <a:gd name="connsiteX28" fmla="*/ 23327 w 209939"/>
              <a:gd name="connsiteY28" fmla="*/ 1329612 h 2122714"/>
              <a:gd name="connsiteX29" fmla="*/ 9331 w 209939"/>
              <a:gd name="connsiteY29" fmla="*/ 1376265 h 2122714"/>
              <a:gd name="connsiteX30" fmla="*/ 0 w 209939"/>
              <a:gd name="connsiteY30" fmla="*/ 1436914 h 2122714"/>
              <a:gd name="connsiteX31" fmla="*/ 4665 w 209939"/>
              <a:gd name="connsiteY31" fmla="*/ 1567543 h 2122714"/>
              <a:gd name="connsiteX32" fmla="*/ 9331 w 209939"/>
              <a:gd name="connsiteY32" fmla="*/ 1595535 h 2122714"/>
              <a:gd name="connsiteX33" fmla="*/ 18661 w 209939"/>
              <a:gd name="connsiteY33" fmla="*/ 1614196 h 2122714"/>
              <a:gd name="connsiteX34" fmla="*/ 27992 w 209939"/>
              <a:gd name="connsiteY34" fmla="*/ 1684176 h 2122714"/>
              <a:gd name="connsiteX35" fmla="*/ 37322 w 209939"/>
              <a:gd name="connsiteY35" fmla="*/ 1698171 h 2122714"/>
              <a:gd name="connsiteX36" fmla="*/ 41988 w 209939"/>
              <a:gd name="connsiteY36" fmla="*/ 1730829 h 2122714"/>
              <a:gd name="connsiteX37" fmla="*/ 46653 w 209939"/>
              <a:gd name="connsiteY37" fmla="*/ 1754155 h 2122714"/>
              <a:gd name="connsiteX38" fmla="*/ 60649 w 209939"/>
              <a:gd name="connsiteY38" fmla="*/ 1758820 h 2122714"/>
              <a:gd name="connsiteX39" fmla="*/ 65314 w 209939"/>
              <a:gd name="connsiteY39" fmla="*/ 1772816 h 2122714"/>
              <a:gd name="connsiteX40" fmla="*/ 69980 w 209939"/>
              <a:gd name="connsiteY40" fmla="*/ 1791478 h 2122714"/>
              <a:gd name="connsiteX41" fmla="*/ 79310 w 209939"/>
              <a:gd name="connsiteY41" fmla="*/ 1805474 h 2122714"/>
              <a:gd name="connsiteX42" fmla="*/ 83975 w 209939"/>
              <a:gd name="connsiteY42" fmla="*/ 1819469 h 2122714"/>
              <a:gd name="connsiteX43" fmla="*/ 97971 w 209939"/>
              <a:gd name="connsiteY43" fmla="*/ 1828800 h 2122714"/>
              <a:gd name="connsiteX44" fmla="*/ 111967 w 209939"/>
              <a:gd name="connsiteY44" fmla="*/ 1847461 h 2122714"/>
              <a:gd name="connsiteX45" fmla="*/ 125963 w 209939"/>
              <a:gd name="connsiteY45" fmla="*/ 1889449 h 2122714"/>
              <a:gd name="connsiteX46" fmla="*/ 135294 w 209939"/>
              <a:gd name="connsiteY46" fmla="*/ 1926771 h 2122714"/>
              <a:gd name="connsiteX47" fmla="*/ 177282 w 209939"/>
              <a:gd name="connsiteY47" fmla="*/ 1978090 h 2122714"/>
              <a:gd name="connsiteX48" fmla="*/ 181947 w 209939"/>
              <a:gd name="connsiteY48" fmla="*/ 1996751 h 2122714"/>
              <a:gd name="connsiteX49" fmla="*/ 195943 w 209939"/>
              <a:gd name="connsiteY49" fmla="*/ 2015412 h 2122714"/>
              <a:gd name="connsiteX50" fmla="*/ 200608 w 209939"/>
              <a:gd name="connsiteY50" fmla="*/ 2066731 h 2122714"/>
              <a:gd name="connsiteX51" fmla="*/ 209939 w 209939"/>
              <a:gd name="connsiteY51" fmla="*/ 2099388 h 2122714"/>
              <a:gd name="connsiteX52" fmla="*/ 205273 w 209939"/>
              <a:gd name="connsiteY52" fmla="*/ 2122714 h 212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09939" h="2122714">
                <a:moveTo>
                  <a:pt x="69980" y="0"/>
                </a:moveTo>
                <a:cubicBezTo>
                  <a:pt x="63759" y="9331"/>
                  <a:pt x="58324" y="19235"/>
                  <a:pt x="51318" y="27992"/>
                </a:cubicBezTo>
                <a:cubicBezTo>
                  <a:pt x="45823" y="34861"/>
                  <a:pt x="38058" y="39709"/>
                  <a:pt x="32657" y="46653"/>
                </a:cubicBezTo>
                <a:cubicBezTo>
                  <a:pt x="27090" y="53811"/>
                  <a:pt x="23065" y="62053"/>
                  <a:pt x="18661" y="69980"/>
                </a:cubicBezTo>
                <a:cubicBezTo>
                  <a:pt x="9055" y="87272"/>
                  <a:pt x="10171" y="86122"/>
                  <a:pt x="4665" y="102637"/>
                </a:cubicBezTo>
                <a:cubicBezTo>
                  <a:pt x="6220" y="113523"/>
                  <a:pt x="4781" y="125283"/>
                  <a:pt x="9331" y="135294"/>
                </a:cubicBezTo>
                <a:cubicBezTo>
                  <a:pt x="18705" y="155917"/>
                  <a:pt x="31354" y="152358"/>
                  <a:pt x="46653" y="163286"/>
                </a:cubicBezTo>
                <a:cubicBezTo>
                  <a:pt x="52022" y="167121"/>
                  <a:pt x="56598" y="172074"/>
                  <a:pt x="60649" y="177282"/>
                </a:cubicBezTo>
                <a:cubicBezTo>
                  <a:pt x="79364" y="201344"/>
                  <a:pt x="76936" y="198153"/>
                  <a:pt x="83975" y="219269"/>
                </a:cubicBezTo>
                <a:cubicBezTo>
                  <a:pt x="82420" y="287694"/>
                  <a:pt x="84461" y="356295"/>
                  <a:pt x="79310" y="424543"/>
                </a:cubicBezTo>
                <a:cubicBezTo>
                  <a:pt x="76099" y="467083"/>
                  <a:pt x="75197" y="463237"/>
                  <a:pt x="51318" y="471196"/>
                </a:cubicBezTo>
                <a:cubicBezTo>
                  <a:pt x="48208" y="485192"/>
                  <a:pt x="46522" y="499582"/>
                  <a:pt x="41988" y="513184"/>
                </a:cubicBezTo>
                <a:cubicBezTo>
                  <a:pt x="40215" y="518503"/>
                  <a:pt x="34866" y="522026"/>
                  <a:pt x="32657" y="527180"/>
                </a:cubicBezTo>
                <a:cubicBezTo>
                  <a:pt x="30131" y="533073"/>
                  <a:pt x="31669" y="540588"/>
                  <a:pt x="27992" y="545841"/>
                </a:cubicBezTo>
                <a:cubicBezTo>
                  <a:pt x="20425" y="556651"/>
                  <a:pt x="0" y="573833"/>
                  <a:pt x="0" y="573833"/>
                </a:cubicBezTo>
                <a:cubicBezTo>
                  <a:pt x="6220" y="629817"/>
                  <a:pt x="10003" y="686125"/>
                  <a:pt x="18661" y="741784"/>
                </a:cubicBezTo>
                <a:cubicBezTo>
                  <a:pt x="19094" y="744567"/>
                  <a:pt x="30302" y="788418"/>
                  <a:pt x="41988" y="797767"/>
                </a:cubicBezTo>
                <a:cubicBezTo>
                  <a:pt x="45828" y="800839"/>
                  <a:pt x="51319" y="800878"/>
                  <a:pt x="55984" y="802433"/>
                </a:cubicBezTo>
                <a:cubicBezTo>
                  <a:pt x="103469" y="889490"/>
                  <a:pt x="73487" y="827336"/>
                  <a:pt x="88641" y="867747"/>
                </a:cubicBezTo>
                <a:cubicBezTo>
                  <a:pt x="91581" y="875588"/>
                  <a:pt x="95565" y="883053"/>
                  <a:pt x="97971" y="891074"/>
                </a:cubicBezTo>
                <a:cubicBezTo>
                  <a:pt x="102553" y="906347"/>
                  <a:pt x="105675" y="938703"/>
                  <a:pt x="107302" y="951722"/>
                </a:cubicBezTo>
                <a:cubicBezTo>
                  <a:pt x="105747" y="1029477"/>
                  <a:pt x="105570" y="1107272"/>
                  <a:pt x="102637" y="1184988"/>
                </a:cubicBezTo>
                <a:cubicBezTo>
                  <a:pt x="102452" y="1189902"/>
                  <a:pt x="100170" y="1194585"/>
                  <a:pt x="97971" y="1198984"/>
                </a:cubicBezTo>
                <a:cubicBezTo>
                  <a:pt x="95464" y="1203999"/>
                  <a:pt x="91751" y="1208315"/>
                  <a:pt x="88641" y="1212980"/>
                </a:cubicBezTo>
                <a:cubicBezTo>
                  <a:pt x="85059" y="1230889"/>
                  <a:pt x="85374" y="1239946"/>
                  <a:pt x="74645" y="1254967"/>
                </a:cubicBezTo>
                <a:cubicBezTo>
                  <a:pt x="70810" y="1260336"/>
                  <a:pt x="64873" y="1263894"/>
                  <a:pt x="60649" y="1268963"/>
                </a:cubicBezTo>
                <a:cubicBezTo>
                  <a:pt x="57059" y="1273270"/>
                  <a:pt x="54428" y="1278294"/>
                  <a:pt x="51318" y="1282959"/>
                </a:cubicBezTo>
                <a:cubicBezTo>
                  <a:pt x="48508" y="1291389"/>
                  <a:pt x="40810" y="1315399"/>
                  <a:pt x="37322" y="1320282"/>
                </a:cubicBezTo>
                <a:cubicBezTo>
                  <a:pt x="34063" y="1324844"/>
                  <a:pt x="27992" y="1326502"/>
                  <a:pt x="23327" y="1329612"/>
                </a:cubicBezTo>
                <a:cubicBezTo>
                  <a:pt x="18726" y="1343413"/>
                  <a:pt x="11976" y="1361279"/>
                  <a:pt x="9331" y="1376265"/>
                </a:cubicBezTo>
                <a:cubicBezTo>
                  <a:pt x="5776" y="1396408"/>
                  <a:pt x="3110" y="1416698"/>
                  <a:pt x="0" y="1436914"/>
                </a:cubicBezTo>
                <a:cubicBezTo>
                  <a:pt x="1555" y="1480457"/>
                  <a:pt x="2106" y="1524047"/>
                  <a:pt x="4665" y="1567543"/>
                </a:cubicBezTo>
                <a:cubicBezTo>
                  <a:pt x="5220" y="1576986"/>
                  <a:pt x="6613" y="1586475"/>
                  <a:pt x="9331" y="1595535"/>
                </a:cubicBezTo>
                <a:cubicBezTo>
                  <a:pt x="11329" y="1602196"/>
                  <a:pt x="15551" y="1607976"/>
                  <a:pt x="18661" y="1614196"/>
                </a:cubicBezTo>
                <a:cubicBezTo>
                  <a:pt x="19703" y="1626698"/>
                  <a:pt x="18465" y="1665121"/>
                  <a:pt x="27992" y="1684176"/>
                </a:cubicBezTo>
                <a:cubicBezTo>
                  <a:pt x="30499" y="1689191"/>
                  <a:pt x="34212" y="1693506"/>
                  <a:pt x="37322" y="1698171"/>
                </a:cubicBezTo>
                <a:cubicBezTo>
                  <a:pt x="38877" y="1709057"/>
                  <a:pt x="40180" y="1719982"/>
                  <a:pt x="41988" y="1730829"/>
                </a:cubicBezTo>
                <a:cubicBezTo>
                  <a:pt x="43292" y="1738650"/>
                  <a:pt x="42255" y="1747557"/>
                  <a:pt x="46653" y="1754155"/>
                </a:cubicBezTo>
                <a:cubicBezTo>
                  <a:pt x="49381" y="1758247"/>
                  <a:pt x="55984" y="1757265"/>
                  <a:pt x="60649" y="1758820"/>
                </a:cubicBezTo>
                <a:cubicBezTo>
                  <a:pt x="62204" y="1763485"/>
                  <a:pt x="63963" y="1768088"/>
                  <a:pt x="65314" y="1772816"/>
                </a:cubicBezTo>
                <a:cubicBezTo>
                  <a:pt x="67076" y="1778981"/>
                  <a:pt x="67454" y="1785584"/>
                  <a:pt x="69980" y="1791478"/>
                </a:cubicBezTo>
                <a:cubicBezTo>
                  <a:pt x="72189" y="1796632"/>
                  <a:pt x="76803" y="1800459"/>
                  <a:pt x="79310" y="1805474"/>
                </a:cubicBezTo>
                <a:cubicBezTo>
                  <a:pt x="81509" y="1809872"/>
                  <a:pt x="80903" y="1815629"/>
                  <a:pt x="83975" y="1819469"/>
                </a:cubicBezTo>
                <a:cubicBezTo>
                  <a:pt x="87478" y="1823847"/>
                  <a:pt x="94006" y="1824835"/>
                  <a:pt x="97971" y="1828800"/>
                </a:cubicBezTo>
                <a:cubicBezTo>
                  <a:pt x="103469" y="1834298"/>
                  <a:pt x="107302" y="1841241"/>
                  <a:pt x="111967" y="1847461"/>
                </a:cubicBezTo>
                <a:cubicBezTo>
                  <a:pt x="116632" y="1861457"/>
                  <a:pt x="123069" y="1874982"/>
                  <a:pt x="125963" y="1889449"/>
                </a:cubicBezTo>
                <a:cubicBezTo>
                  <a:pt x="127144" y="1895353"/>
                  <a:pt x="130881" y="1919048"/>
                  <a:pt x="135294" y="1926771"/>
                </a:cubicBezTo>
                <a:cubicBezTo>
                  <a:pt x="141753" y="1938074"/>
                  <a:pt x="173989" y="1974248"/>
                  <a:pt x="177282" y="1978090"/>
                </a:cubicBezTo>
                <a:cubicBezTo>
                  <a:pt x="178837" y="1984310"/>
                  <a:pt x="179080" y="1991016"/>
                  <a:pt x="181947" y="1996751"/>
                </a:cubicBezTo>
                <a:cubicBezTo>
                  <a:pt x="185424" y="2003706"/>
                  <a:pt x="193940" y="2007899"/>
                  <a:pt x="195943" y="2015412"/>
                </a:cubicBezTo>
                <a:cubicBezTo>
                  <a:pt x="200369" y="2032009"/>
                  <a:pt x="198338" y="2049705"/>
                  <a:pt x="200608" y="2066731"/>
                </a:cubicBezTo>
                <a:cubicBezTo>
                  <a:pt x="201910" y="2076499"/>
                  <a:pt x="206739" y="2089790"/>
                  <a:pt x="209939" y="2099388"/>
                </a:cubicBezTo>
                <a:lnTo>
                  <a:pt x="205273" y="2122714"/>
                </a:lnTo>
              </a:path>
            </a:pathLst>
          </a:custGeom>
          <a:noFill/>
          <a:ln w="38100">
            <a:solidFill>
              <a:srgbClr val="EE8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575A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6" name="Text Box 100"/>
          <p:cNvSpPr txBox="1">
            <a:spLocks noChangeArrowheads="1"/>
          </p:cNvSpPr>
          <p:nvPr/>
        </p:nvSpPr>
        <p:spPr bwMode="auto">
          <a:xfrm>
            <a:off x="5769548" y="4269713"/>
            <a:ext cx="9255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ja-JP" sz="2000" b="1" dirty="0" smtClean="0">
                <a:solidFill>
                  <a:srgbClr val="057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50" charset="-128"/>
              </a:rPr>
              <a:t>Plastic </a:t>
            </a:r>
            <a:endParaRPr lang="en-GB" altLang="ja-JP" sz="2000" b="1" dirty="0">
              <a:solidFill>
                <a:srgbClr val="0575A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pitchFamily="50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156652" y="3389155"/>
            <a:ext cx="5501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5173760" y="4474617"/>
            <a:ext cx="6112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757895" y="3389157"/>
            <a:ext cx="566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757895" y="4458385"/>
            <a:ext cx="566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768897" y="2216020"/>
            <a:ext cx="4243949" cy="3550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7" name="Picture 4" descr="Image result for NSG gl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" y="57132"/>
            <a:ext cx="681385" cy="384302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92191" y="6586671"/>
            <a:ext cx="514350" cy="212725"/>
          </a:xfrm>
        </p:spPr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6772" y="6623324"/>
            <a:ext cx="1401978" cy="207749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CA" sz="1050" b="1" dirty="0" smtClean="0"/>
              <a:t>December 5</a:t>
            </a:r>
            <a:r>
              <a:rPr lang="en-CA" sz="1050" b="1" baseline="30000" dirty="0" smtClean="0"/>
              <a:t>th</a:t>
            </a:r>
            <a:r>
              <a:rPr lang="en-CA" sz="1050" b="1" dirty="0" smtClean="0"/>
              <a:t>, 2018</a:t>
            </a:r>
            <a:endParaRPr lang="en-CA" sz="1050" b="1" dirty="0"/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7738449" y="5652232"/>
            <a:ext cx="2777474" cy="353943"/>
          </a:xfrm>
          <a:prstGeom prst="rect">
            <a:avLst/>
          </a:prstGeom>
          <a:solidFill>
            <a:srgbClr val="B4C7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Reduced permeation rate</a:t>
            </a:r>
            <a:endParaRPr lang="en-US" altLang="ja-JP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2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8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8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0522" grpId="0"/>
      <p:bldP spid="1980523" grpId="0"/>
      <p:bldP spid="6" grpId="0" animBg="1"/>
      <p:bldP spid="7" grpId="0" animBg="1"/>
      <p:bldP spid="2" grpId="0" animBg="1"/>
      <p:bldP spid="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41191" y="1174816"/>
            <a:ext cx="5759614" cy="3320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00"/>
              </a:lnSpc>
            </a:pPr>
            <a:r>
              <a:rPr lang="en-US" altLang="ja-JP" sz="2000" b="1" dirty="0" smtClean="0">
                <a:solidFill>
                  <a:srgbClr val="C00000"/>
                </a:solidFill>
              </a:rPr>
              <a:t>FLEKA</a:t>
            </a:r>
            <a:r>
              <a:rPr lang="en-US" altLang="ja-JP" sz="1400" b="1" dirty="0" smtClean="0">
                <a:solidFill>
                  <a:srgbClr val="C00000"/>
                </a:solidFill>
              </a:rPr>
              <a:t> </a:t>
            </a:r>
            <a:r>
              <a:rPr lang="en-US" altLang="ja-JP" sz="2000" b="1" baseline="42000" dirty="0" smtClean="0">
                <a:solidFill>
                  <a:srgbClr val="C00000"/>
                </a:solidFill>
              </a:rPr>
              <a:t>® 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 </a:t>
            </a:r>
            <a:r>
              <a:rPr lang="en-US" altLang="ja-JP" sz="2000" b="1" dirty="0">
                <a:solidFill>
                  <a:srgbClr val="C00000"/>
                </a:solidFill>
              </a:rPr>
              <a:t>and  </a:t>
            </a:r>
            <a:r>
              <a:rPr kumimoji="1" lang="en-US" altLang="ja-JP" sz="2000" b="1" dirty="0" smtClean="0">
                <a:solidFill>
                  <a:srgbClr val="C00000"/>
                </a:solidFill>
              </a:rPr>
              <a:t>FINEFLAKE</a:t>
            </a:r>
            <a:r>
              <a:rPr kumimoji="1" lang="en-US" altLang="ja-JP" sz="2000" b="1" baseline="30000" dirty="0">
                <a:solidFill>
                  <a:srgbClr val="C00000"/>
                </a:solidFill>
              </a:rPr>
              <a:t> </a:t>
            </a:r>
            <a:r>
              <a:rPr kumimoji="1" lang="en-US" altLang="ja-JP" sz="3200" b="1" baseline="22000" dirty="0" smtClean="0">
                <a:solidFill>
                  <a:srgbClr val="C00000"/>
                </a:solidFill>
              </a:rPr>
              <a:t>™</a:t>
            </a:r>
          </a:p>
          <a:p>
            <a:pPr>
              <a:lnSpc>
                <a:spcPts val="3100"/>
              </a:lnSpc>
            </a:pPr>
            <a:r>
              <a:rPr lang="en-US" altLang="ja-JP" sz="2000" b="1" dirty="0" smtClean="0">
                <a:solidFill>
                  <a:srgbClr val="C00000"/>
                </a:solidFill>
              </a:rPr>
              <a:t>Inert glass-based flake compounding additive used for plastic reinforcement  </a:t>
            </a:r>
          </a:p>
          <a:p>
            <a:pPr lvl="1">
              <a:lnSpc>
                <a:spcPts val="3100"/>
              </a:lnSpc>
            </a:pPr>
            <a:r>
              <a:rPr lang="en-US" altLang="ja-JP" b="1" dirty="0" smtClean="0">
                <a:solidFill>
                  <a:srgbClr val="C00000"/>
                </a:solidFill>
              </a:rPr>
              <a:t>Excellent balance of dimensional stability and physical properties, when formulated with Glass Fiber – NO TRADE-OFF!</a:t>
            </a:r>
          </a:p>
          <a:p>
            <a:pPr lvl="1">
              <a:lnSpc>
                <a:spcPts val="3100"/>
              </a:lnSpc>
            </a:pPr>
            <a:r>
              <a:rPr lang="en-US" altLang="ja-JP" b="1" dirty="0">
                <a:solidFill>
                  <a:srgbClr val="C00000"/>
                </a:solidFill>
              </a:rPr>
              <a:t>Easy to </a:t>
            </a:r>
            <a:r>
              <a:rPr lang="en-US" altLang="ja-JP" b="1" dirty="0" smtClean="0">
                <a:solidFill>
                  <a:srgbClr val="C00000"/>
                </a:solidFill>
              </a:rPr>
              <a:t>process: a granulated product</a:t>
            </a:r>
          </a:p>
          <a:p>
            <a:pPr lvl="1">
              <a:lnSpc>
                <a:spcPts val="3100"/>
              </a:lnSpc>
            </a:pPr>
            <a:r>
              <a:rPr lang="en-US" altLang="ja-JP" b="1" dirty="0" smtClean="0">
                <a:solidFill>
                  <a:srgbClr val="C00000"/>
                </a:solidFill>
              </a:rPr>
              <a:t>New </a:t>
            </a:r>
            <a:r>
              <a:rPr lang="en-US" altLang="ja-JP" b="1" dirty="0">
                <a:solidFill>
                  <a:srgbClr val="C00000"/>
                </a:solidFill>
              </a:rPr>
              <a:t>innovative surface treatment for glass flakes used </a:t>
            </a:r>
            <a:r>
              <a:rPr lang="en-US" altLang="ja-JP" b="1" dirty="0" smtClean="0">
                <a:solidFill>
                  <a:srgbClr val="C00000"/>
                </a:solidFill>
              </a:rPr>
              <a:t>with </a:t>
            </a:r>
            <a:r>
              <a:rPr lang="en-US" altLang="ja-JP" b="1" dirty="0">
                <a:solidFill>
                  <a:srgbClr val="C00000"/>
                </a:solidFill>
              </a:rPr>
              <a:t>PP and PE </a:t>
            </a:r>
            <a:r>
              <a:rPr lang="en-US" altLang="ja-JP" b="1" dirty="0" smtClean="0">
                <a:solidFill>
                  <a:srgbClr val="C00000"/>
                </a:solidFill>
              </a:rPr>
              <a:t/>
            </a:r>
            <a:br>
              <a:rPr lang="en-US" altLang="ja-JP" b="1" dirty="0" smtClean="0">
                <a:solidFill>
                  <a:srgbClr val="C00000"/>
                </a:solidFill>
              </a:rPr>
            </a:br>
            <a:endParaRPr lang="ja-JP" altLang="en-US" sz="2400" b="1" u="sng" dirty="0" smtClean="0">
              <a:solidFill>
                <a:srgbClr val="009999"/>
              </a:solidFill>
              <a:latin typeface="+mj-lt"/>
              <a:ea typeface="ＭＳ Ｐゴシック" charset="-128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562833" y="258302"/>
            <a:ext cx="11334726" cy="523220"/>
          </a:xfrm>
        </p:spPr>
        <p:txBody>
          <a:bodyPr/>
          <a:lstStyle/>
          <a:p>
            <a:r>
              <a:rPr lang="en-GB" sz="2800" dirty="0" smtClean="0">
                <a:solidFill>
                  <a:srgbClr val="107EB0"/>
                </a:solidFill>
              </a:rPr>
              <a:t>Summary</a:t>
            </a:r>
            <a:endParaRPr lang="en-GB" sz="2800" dirty="0">
              <a:solidFill>
                <a:srgbClr val="107EB0"/>
              </a:solidFill>
            </a:endParaRPr>
          </a:p>
        </p:txBody>
      </p:sp>
      <p:pic>
        <p:nvPicPr>
          <p:cNvPr id="6" name="Picture 4" descr="Image result for NSG gl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" y="38082"/>
            <a:ext cx="681385" cy="384302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800844" y="1233025"/>
            <a:ext cx="5265333" cy="3737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00"/>
              </a:lnSpc>
            </a:pPr>
            <a:r>
              <a:rPr lang="en-US" altLang="ja-JP" sz="2000" b="1" dirty="0" smtClean="0"/>
              <a:t>FLEKA for Barrier Performance</a:t>
            </a:r>
            <a:endParaRPr lang="en-US" altLang="ja-JP" sz="2000" b="1" baseline="44000" dirty="0" smtClean="0"/>
          </a:p>
          <a:p>
            <a:pPr lvl="1">
              <a:lnSpc>
                <a:spcPts val="3100"/>
              </a:lnSpc>
            </a:pPr>
            <a:r>
              <a:rPr lang="en-US" altLang="ja-JP" b="1" dirty="0" smtClean="0"/>
              <a:t>Excellent acid</a:t>
            </a:r>
            <a:r>
              <a:rPr lang="ja-JP" altLang="en-US" b="1" dirty="0" smtClean="0">
                <a:ea typeface="ＭＳ Ｐゴシック" charset="-128"/>
              </a:rPr>
              <a:t> </a:t>
            </a:r>
            <a:r>
              <a:rPr lang="en-US" altLang="ja-JP" b="1" dirty="0" smtClean="0"/>
              <a:t>resistance</a:t>
            </a:r>
            <a:endParaRPr lang="ja-JP" altLang="en-US" b="1" dirty="0" smtClean="0">
              <a:ea typeface="ＭＳ Ｐゴシック" charset="-128"/>
            </a:endParaRPr>
          </a:p>
          <a:p>
            <a:pPr lvl="1">
              <a:lnSpc>
                <a:spcPts val="3100"/>
              </a:lnSpc>
            </a:pPr>
            <a:r>
              <a:rPr lang="en-US" altLang="ja-JP" b="1" dirty="0" smtClean="0"/>
              <a:t>Provides tortuous barrier to reduce permeation rate of    liquids and gases</a:t>
            </a:r>
            <a:endParaRPr lang="en-US" altLang="ja-JP" b="1" dirty="0"/>
          </a:p>
          <a:p>
            <a:pPr>
              <a:lnSpc>
                <a:spcPts val="3100"/>
              </a:lnSpc>
            </a:pPr>
            <a:r>
              <a:rPr lang="en-US" altLang="ja-JP" sz="2000" b="1" dirty="0" smtClean="0"/>
              <a:t>METASHINE effects pigments</a:t>
            </a:r>
          </a:p>
          <a:p>
            <a:pPr lvl="1">
              <a:lnSpc>
                <a:spcPts val="3100"/>
              </a:lnSpc>
            </a:pPr>
            <a:r>
              <a:rPr lang="en-US" altLang="ja-JP" b="1" dirty="0" smtClean="0"/>
              <a:t>High efficiency glitter and color</a:t>
            </a:r>
          </a:p>
          <a:p>
            <a:pPr lvl="1">
              <a:lnSpc>
                <a:spcPts val="3100"/>
              </a:lnSpc>
            </a:pPr>
            <a:r>
              <a:rPr lang="en-US" altLang="ja-JP" b="1" dirty="0" smtClean="0"/>
              <a:t>Inert material</a:t>
            </a:r>
          </a:p>
          <a:p>
            <a:pPr lvl="1">
              <a:lnSpc>
                <a:spcPts val="3100"/>
              </a:lnSpc>
            </a:pPr>
            <a:r>
              <a:rPr lang="en-US" altLang="ja-JP" b="1" dirty="0" smtClean="0"/>
              <a:t>Highly dispersible</a:t>
            </a:r>
            <a:br>
              <a:rPr lang="en-US" altLang="ja-JP" b="1" dirty="0" smtClean="0"/>
            </a:br>
            <a:r>
              <a:rPr lang="en-US" altLang="ja-JP" b="1" dirty="0" smtClean="0"/>
              <a:t/>
            </a:r>
            <a:br>
              <a:rPr lang="en-US" altLang="ja-JP" b="1" dirty="0" smtClean="0"/>
            </a:br>
            <a:endParaRPr lang="en-US" altLang="ja-JP" b="1" dirty="0" smtClean="0"/>
          </a:p>
          <a:p>
            <a:pPr marL="0" indent="0">
              <a:lnSpc>
                <a:spcPts val="2600"/>
              </a:lnSpc>
              <a:buNone/>
            </a:pPr>
            <a:r>
              <a:rPr lang="en-US" altLang="ja-JP" sz="2000" b="1" dirty="0" smtClean="0"/>
              <a:t/>
            </a:r>
            <a:br>
              <a:rPr lang="en-US" altLang="ja-JP" sz="2000" b="1" dirty="0" smtClean="0"/>
            </a:br>
            <a:endParaRPr lang="en-US" altLang="ja-JP" sz="2000" b="1" u="sng" dirty="0" smtClean="0">
              <a:solidFill>
                <a:srgbClr val="009999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ja-JP" altLang="en-US" sz="2000" b="1" u="sng" dirty="0" smtClean="0">
              <a:solidFill>
                <a:srgbClr val="009999"/>
              </a:solidFill>
              <a:latin typeface="+mj-lt"/>
              <a:ea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72" y="6623324"/>
            <a:ext cx="1401978" cy="207749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CA" sz="1050" b="1" dirty="0" smtClean="0"/>
              <a:t>December 5</a:t>
            </a:r>
            <a:r>
              <a:rPr lang="en-CA" sz="1050" b="1" baseline="30000" dirty="0" smtClean="0"/>
              <a:t>th</a:t>
            </a:r>
            <a:r>
              <a:rPr lang="en-CA" sz="1050" b="1" dirty="0" smtClean="0"/>
              <a:t>, 2018</a:t>
            </a:r>
            <a:endParaRPr lang="en-CA" sz="1050" b="1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93523" y="5626761"/>
            <a:ext cx="10406192" cy="861774"/>
          </a:xfrm>
          <a:prstGeom prst="rect">
            <a:avLst/>
          </a:prstGeom>
          <a:solidFill>
            <a:srgbClr val="B4C7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 qualified, no-charge samples can be ordered directly from Dreytek</a:t>
            </a:r>
          </a:p>
          <a:p>
            <a:pPr marL="342900" indent="-342900" algn="ctr"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See Us at Booth A423</a:t>
            </a:r>
            <a:endParaRPr lang="en-US" altLang="ja-JP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0225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686356" y="1429569"/>
            <a:ext cx="11505644" cy="523220"/>
          </a:xfrm>
        </p:spPr>
        <p:txBody>
          <a:bodyPr/>
          <a:lstStyle/>
          <a:p>
            <a:r>
              <a:rPr lang="en-GB" sz="2800" dirty="0" smtClean="0">
                <a:solidFill>
                  <a:srgbClr val="107EB0"/>
                </a:solidFill>
              </a:rPr>
              <a:t>Your Questions ?</a:t>
            </a:r>
            <a:endParaRPr lang="en-GB" sz="2800" dirty="0">
              <a:solidFill>
                <a:srgbClr val="107EB0"/>
              </a:solidFill>
            </a:endParaRPr>
          </a:p>
        </p:txBody>
      </p:sp>
      <p:pic>
        <p:nvPicPr>
          <p:cNvPr id="6" name="Picture 4" descr="Image result for NSG gl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" y="57132"/>
            <a:ext cx="681385" cy="384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8" name="Picture 4" descr="Image result for NSG glas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70" y="2860232"/>
            <a:ext cx="1681015" cy="94809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3" name="TextBox 12"/>
          <p:cNvSpPr txBox="1"/>
          <p:nvPr/>
        </p:nvSpPr>
        <p:spPr>
          <a:xfrm>
            <a:off x="26772" y="6623324"/>
            <a:ext cx="1401978" cy="207749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CA" sz="1050" b="1" dirty="0" smtClean="0"/>
              <a:t>December 5</a:t>
            </a:r>
            <a:r>
              <a:rPr lang="en-CA" sz="1050" b="1" baseline="30000" dirty="0" smtClean="0"/>
              <a:t>th</a:t>
            </a:r>
            <a:r>
              <a:rPr lang="en-CA" sz="1050" b="1" dirty="0" smtClean="0"/>
              <a:t>, 2018</a:t>
            </a:r>
            <a:endParaRPr lang="en-CA" sz="1050" b="1" dirty="0"/>
          </a:p>
        </p:txBody>
      </p:sp>
      <p:pic>
        <p:nvPicPr>
          <p:cNvPr id="10" name="Picture 2" descr="http://www.dreytek.com/wp-content/uploads/2016/12/Dreytek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379" y="2785189"/>
            <a:ext cx="2231172" cy="10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680136" y="4788774"/>
            <a:ext cx="1137878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small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2800" dirty="0" smtClean="0">
                <a:solidFill>
                  <a:srgbClr val="107EB0"/>
                </a:solidFill>
              </a:rPr>
              <a:t>Please Visit Our Booth A423</a:t>
            </a:r>
            <a:endParaRPr lang="en-GB" sz="2800" dirty="0">
              <a:solidFill>
                <a:srgbClr val="107E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287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686356" y="3564153"/>
            <a:ext cx="11505644" cy="523220"/>
          </a:xfrm>
        </p:spPr>
        <p:txBody>
          <a:bodyPr/>
          <a:lstStyle/>
          <a:p>
            <a:r>
              <a:rPr lang="en-GB" dirty="0" smtClean="0">
                <a:solidFill>
                  <a:srgbClr val="107EB0"/>
                </a:solidFill>
              </a:rPr>
              <a:t>Appendix</a:t>
            </a:r>
            <a:endParaRPr lang="en-GB" dirty="0">
              <a:solidFill>
                <a:srgbClr val="107EB0"/>
              </a:solidFill>
            </a:endParaRPr>
          </a:p>
        </p:txBody>
      </p:sp>
      <p:pic>
        <p:nvPicPr>
          <p:cNvPr id="6" name="Picture 4" descr="Image result for NSG gl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" y="57132"/>
            <a:ext cx="681385" cy="384302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3" name="TextBox 12"/>
          <p:cNvSpPr txBox="1"/>
          <p:nvPr/>
        </p:nvSpPr>
        <p:spPr>
          <a:xfrm>
            <a:off x="26772" y="6623324"/>
            <a:ext cx="1401978" cy="207749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CA" sz="1050" b="1" dirty="0" smtClean="0"/>
              <a:t>December 5</a:t>
            </a:r>
            <a:r>
              <a:rPr lang="en-CA" sz="1050" b="1" baseline="30000" dirty="0" smtClean="0"/>
              <a:t>th</a:t>
            </a:r>
            <a:r>
              <a:rPr lang="en-CA" sz="1050" b="1" dirty="0" smtClean="0"/>
              <a:t>, 2018</a:t>
            </a:r>
            <a:endParaRPr lang="en-CA" sz="1050" b="1" dirty="0"/>
          </a:p>
        </p:txBody>
      </p:sp>
    </p:spTree>
    <p:extLst>
      <p:ext uri="{BB962C8B-B14F-4D97-AF65-F5344CB8AC3E}">
        <p14:creationId xmlns:p14="http://schemas.microsoft.com/office/powerpoint/2010/main" val="19067851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4243" y="1076112"/>
            <a:ext cx="7019770" cy="3784124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en-CA" sz="2000" dirty="0"/>
              <a:t>Glass flake PSD requirements in customer applications is often critical for </a:t>
            </a:r>
            <a:r>
              <a:rPr lang="en-CA" sz="2000" dirty="0" smtClean="0"/>
              <a:t>performance</a:t>
            </a:r>
          </a:p>
          <a:p>
            <a:pPr>
              <a:lnSpc>
                <a:spcPts val="3300"/>
              </a:lnSpc>
            </a:pPr>
            <a:endParaRPr lang="en-CA" sz="2000" dirty="0"/>
          </a:p>
          <a:p>
            <a:pPr>
              <a:lnSpc>
                <a:spcPts val="3300"/>
              </a:lnSpc>
            </a:pPr>
            <a:r>
              <a:rPr lang="en-CA" sz="2000" dirty="0" smtClean="0"/>
              <a:t>NSG controls PSD to </a:t>
            </a:r>
            <a:r>
              <a:rPr lang="en-CA" sz="2000" dirty="0" smtClean="0">
                <a:solidFill>
                  <a:srgbClr val="FF0000"/>
                </a:solidFill>
              </a:rPr>
              <a:t>very tight tolerances</a:t>
            </a:r>
          </a:p>
          <a:p>
            <a:pPr>
              <a:lnSpc>
                <a:spcPts val="3300"/>
              </a:lnSpc>
            </a:pPr>
            <a:endParaRPr lang="en-CA" sz="2000" dirty="0" smtClean="0">
              <a:solidFill>
                <a:srgbClr val="FF0000"/>
              </a:solidFill>
            </a:endParaRPr>
          </a:p>
          <a:p>
            <a:pPr>
              <a:lnSpc>
                <a:spcPts val="3300"/>
              </a:lnSpc>
            </a:pPr>
            <a:r>
              <a:rPr lang="en-CA" sz="2000" dirty="0" smtClean="0"/>
              <a:t>Many measurement systems assume spherical    or regular shaped particles</a:t>
            </a:r>
          </a:p>
          <a:p>
            <a:pPr>
              <a:lnSpc>
                <a:spcPts val="3300"/>
              </a:lnSpc>
            </a:pPr>
            <a:endParaRPr lang="en-CA" sz="2000" dirty="0" smtClean="0"/>
          </a:p>
          <a:p>
            <a:pPr>
              <a:lnSpc>
                <a:spcPts val="3300"/>
              </a:lnSpc>
            </a:pPr>
            <a:r>
              <a:rPr lang="en-CA" sz="2000" dirty="0" smtClean="0"/>
              <a:t>NSG’s measuring technology was developed </a:t>
            </a:r>
            <a:r>
              <a:rPr lang="en-CA" sz="2000" dirty="0"/>
              <a:t>to manage </a:t>
            </a:r>
            <a:r>
              <a:rPr lang="en-CA" sz="2000" dirty="0">
                <a:solidFill>
                  <a:srgbClr val="FF0000"/>
                </a:solidFill>
              </a:rPr>
              <a:t>irregularly shaped </a:t>
            </a:r>
            <a:r>
              <a:rPr lang="en-CA" sz="2000" dirty="0" smtClean="0">
                <a:solidFill>
                  <a:srgbClr val="FF0000"/>
                </a:solidFill>
              </a:rPr>
              <a:t>flakes</a:t>
            </a: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4591" y="199372"/>
            <a:ext cx="10614922" cy="481976"/>
          </a:xfrm>
        </p:spPr>
        <p:txBody>
          <a:bodyPr/>
          <a:lstStyle/>
          <a:p>
            <a:r>
              <a:rPr lang="en-CA" sz="2800" dirty="0" smtClean="0">
                <a:solidFill>
                  <a:srgbClr val="107EB0"/>
                </a:solidFill>
              </a:rPr>
              <a:t>What Are Typical Glass Flake Particle Size </a:t>
            </a:r>
            <a:r>
              <a:rPr lang="en-CA" sz="2800" dirty="0" smtClean="0">
                <a:solidFill>
                  <a:srgbClr val="107EB0"/>
                </a:solidFill>
              </a:rPr>
              <a:t>        Distribution </a:t>
            </a:r>
            <a:r>
              <a:rPr lang="en-CA" sz="2800" dirty="0" smtClean="0">
                <a:solidFill>
                  <a:srgbClr val="107EB0"/>
                </a:solidFill>
              </a:rPr>
              <a:t>(PSD) and Measurement Systems?</a:t>
            </a:r>
            <a:endParaRPr lang="en-US" sz="2800" dirty="0">
              <a:solidFill>
                <a:srgbClr val="107EB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4" descr="Image result for NSG gl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" y="57132"/>
            <a:ext cx="681385" cy="384302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9" name="TextBox 8"/>
          <p:cNvSpPr txBox="1"/>
          <p:nvPr/>
        </p:nvSpPr>
        <p:spPr>
          <a:xfrm>
            <a:off x="26772" y="6623324"/>
            <a:ext cx="1401978" cy="207749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CA" sz="1050" b="1" dirty="0"/>
              <a:t>May 9</a:t>
            </a:r>
            <a:r>
              <a:rPr lang="en-CA" sz="1050" b="1" baseline="30000" dirty="0"/>
              <a:t>th,</a:t>
            </a:r>
            <a:r>
              <a:rPr lang="en-CA" sz="1050" b="1" dirty="0"/>
              <a:t>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119" t="11748" r="34529" b="10382"/>
          <a:stretch/>
        </p:blipFill>
        <p:spPr>
          <a:xfrm>
            <a:off x="7531260" y="1125103"/>
            <a:ext cx="4660739" cy="526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167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-147638"/>
            <a:ext cx="12192000" cy="901701"/>
          </a:xfrm>
        </p:spPr>
        <p:txBody>
          <a:bodyPr/>
          <a:lstStyle/>
          <a:p>
            <a:r>
              <a:rPr lang="en-US" sz="2800" b="1" dirty="0">
                <a:solidFill>
                  <a:srgbClr val="1A6098"/>
                </a:solidFill>
                <a:latin typeface="Arial" charset="0"/>
                <a:ea typeface="ＭＳ Ｐゴシック" charset="0"/>
                <a:cs typeface="ＭＳ Ｐゴシック" charset="0"/>
              </a:rPr>
              <a:t>Materials</a:t>
            </a:r>
            <a:endParaRPr lang="en-US" sz="2800" dirty="0">
              <a:solidFill>
                <a:srgbClr val="1A6098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Content Placeholder 2"/>
          <p:cNvSpPr txBox="1">
            <a:spLocks/>
          </p:cNvSpPr>
          <p:nvPr/>
        </p:nvSpPr>
        <p:spPr bwMode="auto">
          <a:xfrm>
            <a:off x="1046301" y="853757"/>
            <a:ext cx="112268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457200" indent="-457200" defTabSz="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57250" indent="-457200" defTabSz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400" dirty="0">
                <a:solidFill>
                  <a:srgbClr val="1A6098"/>
                </a:solidFill>
                <a:cs typeface="MS PGothic" charset="0"/>
              </a:rPr>
              <a:t>Polybutylene terephthalate (PBT)</a:t>
            </a:r>
          </a:p>
          <a:p>
            <a:pPr lvl="1">
              <a:buFontTx/>
              <a:buChar char="–"/>
            </a:pPr>
            <a:r>
              <a:rPr lang="en-US" sz="1800" dirty="0">
                <a:solidFill>
                  <a:srgbClr val="1A6098"/>
                </a:solidFill>
                <a:cs typeface="MS PGothic" charset="0"/>
              </a:rPr>
              <a:t>Supplied by IFC</a:t>
            </a:r>
          </a:p>
          <a:p>
            <a:pPr lvl="1">
              <a:buFontTx/>
              <a:buChar char="–"/>
            </a:pPr>
            <a:r>
              <a:rPr lang="en-US" sz="1800" dirty="0">
                <a:solidFill>
                  <a:srgbClr val="1A6098"/>
                </a:solidFill>
                <a:cs typeface="MS PGothic" charset="0"/>
              </a:rPr>
              <a:t>Celanex Thermoplastic Polyester </a:t>
            </a:r>
          </a:p>
          <a:p>
            <a:pPr lvl="1">
              <a:buFontTx/>
              <a:buChar char="–"/>
            </a:pPr>
            <a:endParaRPr lang="en-US" sz="1200" dirty="0">
              <a:solidFill>
                <a:srgbClr val="1A6098"/>
              </a:solidFill>
              <a:cs typeface="MS PGothic" charset="0"/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srgbClr val="1A6098"/>
                </a:solidFill>
                <a:cs typeface="MS PGothic" charset="0"/>
              </a:rPr>
              <a:t>Glass Flake</a:t>
            </a:r>
          </a:p>
          <a:p>
            <a:pPr lvl="1">
              <a:buFontTx/>
              <a:buChar char="–"/>
            </a:pPr>
            <a:r>
              <a:rPr lang="en-US" sz="1800" dirty="0">
                <a:solidFill>
                  <a:srgbClr val="1A6098"/>
                </a:solidFill>
                <a:cs typeface="MS PGothic" charset="0"/>
              </a:rPr>
              <a:t>Supplied by Dreytek</a:t>
            </a:r>
          </a:p>
          <a:p>
            <a:pPr lvl="1">
              <a:buFontTx/>
              <a:buChar char="–"/>
            </a:pPr>
            <a:r>
              <a:rPr lang="en-US" sz="1800" dirty="0">
                <a:solidFill>
                  <a:srgbClr val="1A6098"/>
                </a:solidFill>
                <a:cs typeface="MS PGothic" charset="0"/>
              </a:rPr>
              <a:t>Two sizes: REFG-101, MEG160FY-M01</a:t>
            </a:r>
          </a:p>
          <a:p>
            <a:pPr>
              <a:buFontTx/>
              <a:buChar char="•"/>
            </a:pPr>
            <a:endParaRPr lang="en-US" sz="1200" dirty="0">
              <a:solidFill>
                <a:srgbClr val="1A6098"/>
              </a:solidFill>
              <a:cs typeface="MS PGothic" charset="0"/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srgbClr val="1A6098"/>
                </a:solidFill>
                <a:cs typeface="MS PGothic" charset="0"/>
              </a:rPr>
              <a:t>Mica</a:t>
            </a:r>
          </a:p>
          <a:p>
            <a:pPr lvl="1">
              <a:buFontTx/>
              <a:buChar char="–"/>
            </a:pPr>
            <a:r>
              <a:rPr lang="en-US" sz="1800" dirty="0">
                <a:solidFill>
                  <a:srgbClr val="1A6098"/>
                </a:solidFill>
                <a:cs typeface="MS PGothic" charset="0"/>
              </a:rPr>
              <a:t>Supplied by IFC</a:t>
            </a:r>
          </a:p>
          <a:p>
            <a:pPr lvl="1">
              <a:buFontTx/>
              <a:buChar char="–"/>
            </a:pPr>
            <a:r>
              <a:rPr lang="en-US" sz="1800" dirty="0">
                <a:solidFill>
                  <a:srgbClr val="1A6098"/>
                </a:solidFill>
                <a:cs typeface="MS PGothic" charset="0"/>
              </a:rPr>
              <a:t>Standard grade: Imerys WG325 (34 micron)</a:t>
            </a:r>
          </a:p>
          <a:p>
            <a:pPr lvl="1">
              <a:buFontTx/>
              <a:buChar char="–"/>
            </a:pPr>
            <a:endParaRPr lang="en-US" sz="1200" dirty="0">
              <a:solidFill>
                <a:srgbClr val="1A6098"/>
              </a:solidFill>
              <a:cs typeface="MS PGothic" charset="0"/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srgbClr val="1A6098"/>
                </a:solidFill>
                <a:cs typeface="MS PGothic" charset="0"/>
              </a:rPr>
              <a:t>Glass spheres</a:t>
            </a:r>
          </a:p>
          <a:p>
            <a:pPr lvl="1">
              <a:buFontTx/>
              <a:buChar char="–"/>
            </a:pPr>
            <a:r>
              <a:rPr lang="en-US" sz="1800" dirty="0">
                <a:solidFill>
                  <a:srgbClr val="1A6098"/>
                </a:solidFill>
                <a:cs typeface="MS PGothic" charset="0"/>
              </a:rPr>
              <a:t>Supplied by IFC</a:t>
            </a:r>
          </a:p>
          <a:p>
            <a:pPr lvl="1">
              <a:buFontTx/>
              <a:buChar char="–"/>
            </a:pPr>
            <a:r>
              <a:rPr lang="en-US" sz="1800" dirty="0">
                <a:solidFill>
                  <a:srgbClr val="1A6098"/>
                </a:solidFill>
                <a:cs typeface="MS PGothic" charset="0"/>
              </a:rPr>
              <a:t>Standard grade: Potters Spheriglass 1922 w/CP-02 coating (~200 	micron)</a:t>
            </a:r>
          </a:p>
          <a:p>
            <a:pPr lvl="1">
              <a:buFontTx/>
              <a:buChar char="–"/>
            </a:pPr>
            <a:endParaRPr lang="en-US" sz="1200" dirty="0">
              <a:solidFill>
                <a:srgbClr val="1A6098"/>
              </a:solidFill>
              <a:cs typeface="MS PGothic" charset="0"/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srgbClr val="1A6098"/>
                </a:solidFill>
                <a:cs typeface="MS PGothic" charset="0"/>
              </a:rPr>
              <a:t>Glass Fiber</a:t>
            </a:r>
          </a:p>
          <a:p>
            <a:pPr lvl="1">
              <a:buFontTx/>
              <a:buChar char="–"/>
            </a:pPr>
            <a:r>
              <a:rPr lang="en-US" sz="1800" dirty="0">
                <a:solidFill>
                  <a:srgbClr val="1A6098"/>
                </a:solidFill>
                <a:cs typeface="MS PGothic" charset="0"/>
              </a:rPr>
              <a:t>Supplied by IFC</a:t>
            </a:r>
          </a:p>
          <a:p>
            <a:pPr lvl="1">
              <a:buFontTx/>
              <a:buChar char="–"/>
            </a:pPr>
            <a:r>
              <a:rPr lang="en-US" sz="1800" dirty="0">
                <a:solidFill>
                  <a:srgbClr val="1A6098"/>
                </a:solidFill>
                <a:cs typeface="MS PGothic" charset="0"/>
              </a:rPr>
              <a:t>Standard grade: ThermoFlow 600+ (4 mm and 10 micron)</a:t>
            </a:r>
            <a:endParaRPr lang="en-US" sz="1400" dirty="0">
              <a:solidFill>
                <a:srgbClr val="1A6098"/>
              </a:solidFill>
              <a:cs typeface="MS PGothic" charset="0"/>
            </a:endParaRPr>
          </a:p>
          <a:p>
            <a:pPr lvl="1">
              <a:buFontTx/>
              <a:buChar char="–"/>
            </a:pPr>
            <a:endParaRPr lang="en-US" sz="2000" dirty="0">
              <a:solidFill>
                <a:srgbClr val="1A6098"/>
              </a:solidFill>
              <a:cs typeface="MS PGothic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5689600" y="6276975"/>
            <a:ext cx="2540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/>
              <a:t>4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566344" y="6292314"/>
            <a:ext cx="4318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i="1" dirty="0" smtClean="0">
                <a:solidFill>
                  <a:srgbClr val="1A6098"/>
                </a:solidFill>
                <a:latin typeface="Trebuchet MS" charset="0"/>
              </a:rPr>
              <a:t>HELPING INNOVATORS INCUBATE</a:t>
            </a:r>
          </a:p>
        </p:txBody>
      </p:sp>
      <p:pic>
        <p:nvPicPr>
          <p:cNvPr id="6" name="Picture 2" descr="IFC_Non-Reflective 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6138863"/>
            <a:ext cx="16287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11592191" y="6498466"/>
            <a:ext cx="51435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B2E098-DC1B-4B03-AFF0-8A14A6765F6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619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8" r="7187"/>
          <a:stretch>
            <a:fillRect/>
          </a:stretch>
        </p:blipFill>
        <p:spPr bwMode="auto">
          <a:xfrm>
            <a:off x="198967" y="985838"/>
            <a:ext cx="117348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1792006" y="241677"/>
            <a:ext cx="85466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1A6098"/>
                </a:solidFill>
              </a:rPr>
              <a:t>Extrusion Set-Up for Running Glass Flake (40:1 L/D) </a:t>
            </a:r>
            <a:endParaRPr lang="en-US" sz="2800" b="1" i="1" dirty="0" smtClean="0">
              <a:solidFill>
                <a:srgbClr val="1A6098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34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7122" y="1009621"/>
            <a:ext cx="5300344" cy="541884"/>
          </a:xfrm>
        </p:spPr>
        <p:txBody>
          <a:bodyPr>
            <a:noAutofit/>
          </a:bodyPr>
          <a:lstStyle/>
          <a:p>
            <a:r>
              <a:rPr lang="en-CA" sz="1800" dirty="0" smtClean="0"/>
              <a:t>Glass flake is used in </a:t>
            </a:r>
            <a:r>
              <a:rPr lang="en-CA" sz="1800" dirty="0" smtClean="0">
                <a:solidFill>
                  <a:srgbClr val="FF0000"/>
                </a:solidFill>
              </a:rPr>
              <a:t>industrial coatings </a:t>
            </a:r>
            <a:r>
              <a:rPr lang="en-CA" sz="1800" dirty="0" smtClean="0"/>
              <a:t>due to    its excellent fluid barrier properties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3936" y="168162"/>
            <a:ext cx="8660068" cy="481976"/>
          </a:xfrm>
        </p:spPr>
        <p:txBody>
          <a:bodyPr/>
          <a:lstStyle/>
          <a:p>
            <a:r>
              <a:rPr lang="en-CA" sz="2800" dirty="0" smtClean="0">
                <a:solidFill>
                  <a:srgbClr val="107EB0"/>
                </a:solidFill>
              </a:rPr>
              <a:t>What Are Typical Applications </a:t>
            </a:r>
            <a:r>
              <a:rPr lang="en-CA" sz="2800" dirty="0" smtClean="0">
                <a:solidFill>
                  <a:srgbClr val="107EB0"/>
                </a:solidFill>
              </a:rPr>
              <a:t>for       </a:t>
            </a:r>
            <a:r>
              <a:rPr lang="en-CA" sz="2800" dirty="0" smtClean="0">
                <a:solidFill>
                  <a:srgbClr val="107EB0"/>
                </a:solidFill>
              </a:rPr>
              <a:t>MicroGlas</a:t>
            </a:r>
            <a:r>
              <a:rPr lang="en-CA" sz="2800" baseline="30000" dirty="0">
                <a:solidFill>
                  <a:srgbClr val="107EB0"/>
                </a:solidFill>
              </a:rPr>
              <a:t>®</a:t>
            </a:r>
            <a:r>
              <a:rPr lang="en-CA" sz="2800" dirty="0" smtClean="0">
                <a:solidFill>
                  <a:srgbClr val="107EB0"/>
                </a:solidFill>
              </a:rPr>
              <a:t> Glass Flake?</a:t>
            </a:r>
            <a:endParaRPr lang="en-US" sz="2800" dirty="0">
              <a:solidFill>
                <a:srgbClr val="107EB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4" descr="Image result for NSG gl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" y="57132"/>
            <a:ext cx="681385" cy="384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4" name="Picture 3" descr="Screen Shot 2018-11-04 at 10.40.00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71" y="1624343"/>
            <a:ext cx="3296640" cy="1843643"/>
          </a:xfrm>
          <a:prstGeom prst="rect">
            <a:avLst/>
          </a:prstGeom>
        </p:spPr>
      </p:pic>
      <p:pic>
        <p:nvPicPr>
          <p:cNvPr id="6" name="Picture 5" descr="Screen Shot 2018-11-04 at 10.40.17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48" y="1652012"/>
            <a:ext cx="2798485" cy="1815974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85137" y="4267098"/>
            <a:ext cx="6120251" cy="1785104"/>
          </a:xfrm>
          <a:prstGeom prst="rect">
            <a:avLst/>
          </a:prstGeom>
          <a:solidFill>
            <a:srgbClr val="B4C7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Glass flakes can vary in size: </a:t>
            </a:r>
          </a:p>
          <a:p>
            <a:pPr marL="800100" lvl="1" indent="-342900" algn="ctr">
              <a:lnSpc>
                <a:spcPct val="5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&lt;.7um -5um in thickness</a:t>
            </a:r>
          </a:p>
          <a:p>
            <a:pPr marL="800100" lvl="1" indent="-342900" algn="ctr">
              <a:lnSpc>
                <a:spcPct val="5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30um-600um in avg diameter</a:t>
            </a:r>
          </a:p>
          <a:p>
            <a:pPr marL="342900" indent="-342900" algn="ctr"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by themselves they are too small to handle in a compounding operation </a:t>
            </a:r>
            <a:endParaRPr lang="en-US" altLang="ja-JP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772" y="6623324"/>
            <a:ext cx="1401978" cy="207749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CA" sz="1050" b="1" dirty="0"/>
              <a:t>May 9</a:t>
            </a:r>
            <a:r>
              <a:rPr lang="en-CA" sz="1050" b="1" baseline="30000" dirty="0"/>
              <a:t>th,</a:t>
            </a:r>
            <a:r>
              <a:rPr lang="en-CA" sz="1050" b="1" dirty="0"/>
              <a:t> 2019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665227" y="1472651"/>
            <a:ext cx="2826868" cy="1987327"/>
            <a:chOff x="1759091" y="3983291"/>
            <a:chExt cx="3144506" cy="2504870"/>
          </a:xfrm>
        </p:grpSpPr>
        <p:pic>
          <p:nvPicPr>
            <p:cNvPr id="5122" name="Picture 2" descr="Shop All Metallic Pain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955" y="4171439"/>
              <a:ext cx="2978642" cy="2316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Screen Shot 2018-11-04 at 10.40.00 PM.pn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333" r="64900" b="7022"/>
            <a:stretch/>
          </p:blipFill>
          <p:spPr>
            <a:xfrm>
              <a:off x="1924954" y="5639457"/>
              <a:ext cx="1210132" cy="511979"/>
            </a:xfrm>
            <a:prstGeom prst="rect">
              <a:avLst/>
            </a:prstGeom>
          </p:spPr>
        </p:pic>
        <p:sp>
          <p:nvSpPr>
            <p:cNvPr id="15" name="Freeform 14"/>
            <p:cNvSpPr/>
            <p:nvPr/>
          </p:nvSpPr>
          <p:spPr>
            <a:xfrm>
              <a:off x="1759091" y="3983291"/>
              <a:ext cx="628774" cy="647885"/>
            </a:xfrm>
            <a:custGeom>
              <a:avLst/>
              <a:gdLst>
                <a:gd name="connsiteX0" fmla="*/ 66799 w 628774"/>
                <a:gd name="connsiteY0" fmla="*/ 638175 h 647885"/>
                <a:gd name="connsiteX1" fmla="*/ 76324 w 628774"/>
                <a:gd name="connsiteY1" fmla="*/ 552450 h 647885"/>
                <a:gd name="connsiteX2" fmla="*/ 95374 w 628774"/>
                <a:gd name="connsiteY2" fmla="*/ 457200 h 647885"/>
                <a:gd name="connsiteX3" fmla="*/ 114424 w 628774"/>
                <a:gd name="connsiteY3" fmla="*/ 428625 h 647885"/>
                <a:gd name="connsiteX4" fmla="*/ 152524 w 628774"/>
                <a:gd name="connsiteY4" fmla="*/ 361950 h 647885"/>
                <a:gd name="connsiteX5" fmla="*/ 190624 w 628774"/>
                <a:gd name="connsiteY5" fmla="*/ 314325 h 647885"/>
                <a:gd name="connsiteX6" fmla="*/ 209674 w 628774"/>
                <a:gd name="connsiteY6" fmla="*/ 257175 h 647885"/>
                <a:gd name="connsiteX7" fmla="*/ 295399 w 628774"/>
                <a:gd name="connsiteY7" fmla="*/ 209550 h 647885"/>
                <a:gd name="connsiteX8" fmla="*/ 352549 w 628774"/>
                <a:gd name="connsiteY8" fmla="*/ 171450 h 647885"/>
                <a:gd name="connsiteX9" fmla="*/ 381124 w 628774"/>
                <a:gd name="connsiteY9" fmla="*/ 152400 h 647885"/>
                <a:gd name="connsiteX10" fmla="*/ 438274 w 628774"/>
                <a:gd name="connsiteY10" fmla="*/ 133350 h 647885"/>
                <a:gd name="connsiteX11" fmla="*/ 466849 w 628774"/>
                <a:gd name="connsiteY11" fmla="*/ 114300 h 647885"/>
                <a:gd name="connsiteX12" fmla="*/ 628774 w 628774"/>
                <a:gd name="connsiteY12" fmla="*/ 104775 h 647885"/>
                <a:gd name="connsiteX13" fmla="*/ 609724 w 628774"/>
                <a:gd name="connsiteY13" fmla="*/ 38100 h 647885"/>
                <a:gd name="connsiteX14" fmla="*/ 581149 w 628774"/>
                <a:gd name="connsiteY14" fmla="*/ 28575 h 647885"/>
                <a:gd name="connsiteX15" fmla="*/ 523999 w 628774"/>
                <a:gd name="connsiteY15" fmla="*/ 0 h 647885"/>
                <a:gd name="connsiteX16" fmla="*/ 333499 w 628774"/>
                <a:gd name="connsiteY16" fmla="*/ 9525 h 647885"/>
                <a:gd name="connsiteX17" fmla="*/ 266824 w 628774"/>
                <a:gd name="connsiteY17" fmla="*/ 28575 h 647885"/>
                <a:gd name="connsiteX18" fmla="*/ 200149 w 628774"/>
                <a:gd name="connsiteY18" fmla="*/ 76200 h 647885"/>
                <a:gd name="connsiteX19" fmla="*/ 162049 w 628774"/>
                <a:gd name="connsiteY19" fmla="*/ 114300 h 647885"/>
                <a:gd name="connsiteX20" fmla="*/ 104899 w 628774"/>
                <a:gd name="connsiteY20" fmla="*/ 161925 h 647885"/>
                <a:gd name="connsiteX21" fmla="*/ 76324 w 628774"/>
                <a:gd name="connsiteY21" fmla="*/ 228600 h 647885"/>
                <a:gd name="connsiteX22" fmla="*/ 38224 w 628774"/>
                <a:gd name="connsiteY22" fmla="*/ 285750 h 647885"/>
                <a:gd name="connsiteX23" fmla="*/ 9649 w 628774"/>
                <a:gd name="connsiteY23" fmla="*/ 381000 h 647885"/>
                <a:gd name="connsiteX24" fmla="*/ 9649 w 628774"/>
                <a:gd name="connsiteY24" fmla="*/ 638175 h 647885"/>
                <a:gd name="connsiteX25" fmla="*/ 66799 w 628774"/>
                <a:gd name="connsiteY25" fmla="*/ 638175 h 64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8774" h="647885">
                  <a:moveTo>
                    <a:pt x="66799" y="638175"/>
                  </a:moveTo>
                  <a:cubicBezTo>
                    <a:pt x="77912" y="623887"/>
                    <a:pt x="72758" y="580979"/>
                    <a:pt x="76324" y="552450"/>
                  </a:cubicBezTo>
                  <a:cubicBezTo>
                    <a:pt x="79249" y="529049"/>
                    <a:pt x="82336" y="483276"/>
                    <a:pt x="95374" y="457200"/>
                  </a:cubicBezTo>
                  <a:cubicBezTo>
                    <a:pt x="100494" y="446961"/>
                    <a:pt x="108074" y="438150"/>
                    <a:pt x="114424" y="428625"/>
                  </a:cubicBezTo>
                  <a:cubicBezTo>
                    <a:pt x="134569" y="348044"/>
                    <a:pt x="107126" y="430047"/>
                    <a:pt x="152524" y="361950"/>
                  </a:cubicBezTo>
                  <a:cubicBezTo>
                    <a:pt x="189330" y="306741"/>
                    <a:pt x="126717" y="356930"/>
                    <a:pt x="190624" y="314325"/>
                  </a:cubicBezTo>
                  <a:cubicBezTo>
                    <a:pt x="196974" y="295275"/>
                    <a:pt x="192966" y="268314"/>
                    <a:pt x="209674" y="257175"/>
                  </a:cubicBezTo>
                  <a:cubicBezTo>
                    <a:pt x="275178" y="213506"/>
                    <a:pt x="245104" y="226315"/>
                    <a:pt x="295399" y="209550"/>
                  </a:cubicBezTo>
                  <a:cubicBezTo>
                    <a:pt x="312420" y="158488"/>
                    <a:pt x="291247" y="194438"/>
                    <a:pt x="352549" y="171450"/>
                  </a:cubicBezTo>
                  <a:cubicBezTo>
                    <a:pt x="363268" y="167430"/>
                    <a:pt x="370663" y="157049"/>
                    <a:pt x="381124" y="152400"/>
                  </a:cubicBezTo>
                  <a:cubicBezTo>
                    <a:pt x="399474" y="144245"/>
                    <a:pt x="421566" y="144489"/>
                    <a:pt x="438274" y="133350"/>
                  </a:cubicBezTo>
                  <a:cubicBezTo>
                    <a:pt x="447799" y="127000"/>
                    <a:pt x="455528" y="115998"/>
                    <a:pt x="466849" y="114300"/>
                  </a:cubicBezTo>
                  <a:cubicBezTo>
                    <a:pt x="520319" y="106279"/>
                    <a:pt x="574799" y="107950"/>
                    <a:pt x="628774" y="104775"/>
                  </a:cubicBezTo>
                  <a:cubicBezTo>
                    <a:pt x="628692" y="104445"/>
                    <a:pt x="614279" y="42655"/>
                    <a:pt x="609724" y="38100"/>
                  </a:cubicBezTo>
                  <a:cubicBezTo>
                    <a:pt x="602624" y="31000"/>
                    <a:pt x="590129" y="33065"/>
                    <a:pt x="581149" y="28575"/>
                  </a:cubicBezTo>
                  <a:cubicBezTo>
                    <a:pt x="507291" y="-8354"/>
                    <a:pt x="595823" y="23941"/>
                    <a:pt x="523999" y="0"/>
                  </a:cubicBezTo>
                  <a:cubicBezTo>
                    <a:pt x="460499" y="3175"/>
                    <a:pt x="396859" y="4245"/>
                    <a:pt x="333499" y="9525"/>
                  </a:cubicBezTo>
                  <a:cubicBezTo>
                    <a:pt x="317552" y="10854"/>
                    <a:pt x="283357" y="23064"/>
                    <a:pt x="266824" y="28575"/>
                  </a:cubicBezTo>
                  <a:cubicBezTo>
                    <a:pt x="180634" y="114765"/>
                    <a:pt x="300446" y="978"/>
                    <a:pt x="200149" y="76200"/>
                  </a:cubicBezTo>
                  <a:cubicBezTo>
                    <a:pt x="185781" y="86976"/>
                    <a:pt x="175686" y="102611"/>
                    <a:pt x="162049" y="114300"/>
                  </a:cubicBezTo>
                  <a:cubicBezTo>
                    <a:pt x="69222" y="193866"/>
                    <a:pt x="203985" y="62839"/>
                    <a:pt x="104899" y="161925"/>
                  </a:cubicBezTo>
                  <a:cubicBezTo>
                    <a:pt x="95045" y="191486"/>
                    <a:pt x="93979" y="199175"/>
                    <a:pt x="76324" y="228600"/>
                  </a:cubicBezTo>
                  <a:cubicBezTo>
                    <a:pt x="64544" y="248233"/>
                    <a:pt x="45464" y="264030"/>
                    <a:pt x="38224" y="285750"/>
                  </a:cubicBezTo>
                  <a:cubicBezTo>
                    <a:pt x="15034" y="355319"/>
                    <a:pt x="24044" y="323419"/>
                    <a:pt x="9649" y="381000"/>
                  </a:cubicBezTo>
                  <a:cubicBezTo>
                    <a:pt x="6573" y="430209"/>
                    <a:pt x="-10435" y="577923"/>
                    <a:pt x="9649" y="638175"/>
                  </a:cubicBezTo>
                  <a:cubicBezTo>
                    <a:pt x="13493" y="649708"/>
                    <a:pt x="55686" y="652463"/>
                    <a:pt x="66799" y="6381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0" name="Content Placeholder 1"/>
          <p:cNvSpPr txBox="1">
            <a:spLocks/>
          </p:cNvSpPr>
          <p:nvPr/>
        </p:nvSpPr>
        <p:spPr>
          <a:xfrm>
            <a:off x="6587071" y="980237"/>
            <a:ext cx="5757332" cy="541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 smtClean="0"/>
              <a:t>Glass flake is used in </a:t>
            </a:r>
            <a:r>
              <a:rPr lang="en-CA" sz="1800" dirty="0" smtClean="0">
                <a:solidFill>
                  <a:srgbClr val="FF0000"/>
                </a:solidFill>
              </a:rPr>
              <a:t>automotive coatings </a:t>
            </a:r>
            <a:r>
              <a:rPr lang="en-CA" sz="1800" dirty="0" smtClean="0"/>
              <a:t>and </a:t>
            </a:r>
            <a:r>
              <a:rPr lang="en-CA" sz="1800" dirty="0" smtClean="0">
                <a:solidFill>
                  <a:srgbClr val="FF0000"/>
                </a:solidFill>
              </a:rPr>
              <a:t>cosmetics</a:t>
            </a:r>
            <a:r>
              <a:rPr lang="en-CA" sz="1800" dirty="0" smtClean="0"/>
              <a:t> due to its pearlescence and glitter effects</a:t>
            </a:r>
          </a:p>
        </p:txBody>
      </p:sp>
      <p:pic>
        <p:nvPicPr>
          <p:cNvPr id="16" name="Picture 15" descr="Screen Shot 2018-11-04 at 10.40.2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25" y="4387855"/>
            <a:ext cx="4193242" cy="2079619"/>
          </a:xfrm>
          <a:prstGeom prst="rect">
            <a:avLst/>
          </a:prstGeom>
        </p:spPr>
      </p:pic>
      <p:sp>
        <p:nvSpPr>
          <p:cNvPr id="17" name="Content Placeholder 1"/>
          <p:cNvSpPr txBox="1">
            <a:spLocks/>
          </p:cNvSpPr>
          <p:nvPr/>
        </p:nvSpPr>
        <p:spPr>
          <a:xfrm>
            <a:off x="613195" y="3817261"/>
            <a:ext cx="4575396" cy="541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 smtClean="0">
                <a:solidFill>
                  <a:srgbClr val="FF0000"/>
                </a:solidFill>
              </a:rPr>
              <a:t>Glass flake is used in plastics due to its isotropic dimensional stability effects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7232" y="1642533"/>
            <a:ext cx="2584767" cy="1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527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855550"/>
              </p:ext>
            </p:extLst>
          </p:nvPr>
        </p:nvGraphicFramePr>
        <p:xfrm>
          <a:off x="1075894" y="1305444"/>
          <a:ext cx="10476742" cy="4313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939"/>
                <a:gridCol w="2859255"/>
                <a:gridCol w="3036571"/>
                <a:gridCol w="3259977"/>
              </a:tblGrid>
              <a:tr h="7847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Sample #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Compound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Flexural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Strength (psi)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Flexural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Modulus (psi)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59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ahoma"/>
                          <a:cs typeface="Tahoma"/>
                        </a:rPr>
                        <a:t>100%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PBT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ahoma"/>
                          <a:cs typeface="Tahoma"/>
                        </a:rPr>
                        <a:t>   </a:t>
                      </a:r>
                      <a:r>
                        <a:rPr lang="en-US" sz="1800" dirty="0" smtClean="0">
                          <a:latin typeface="Tahoma"/>
                          <a:cs typeface="Tahoma"/>
                        </a:rPr>
                        <a:t>12,070</a:t>
                      </a:r>
                      <a:r>
                        <a:rPr lang="en-US" sz="1800" baseline="0" dirty="0" smtClean="0">
                          <a:latin typeface="Tahoma"/>
                          <a:cs typeface="Tahoma"/>
                        </a:rPr>
                        <a:t> +/- 290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346,600 +/- 7,300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6208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#3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ahoma"/>
                          <a:cs typeface="Tahoma"/>
                        </a:rPr>
                        <a:t>70% PBT/30% FLEKA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20,190 +/- 150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1,078,500</a:t>
                      </a:r>
                      <a:r>
                        <a:rPr lang="en-US" sz="1800" baseline="0" dirty="0" smtClean="0">
                          <a:latin typeface="Tahoma"/>
                          <a:cs typeface="Tahoma"/>
                        </a:rPr>
                        <a:t> +/- 9,700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6215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#11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70% PBT/30% Glass Fiber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26,260</a:t>
                      </a:r>
                      <a:r>
                        <a:rPr lang="en-US" sz="1800" baseline="0" dirty="0" smtClean="0">
                          <a:latin typeface="Tahoma"/>
                          <a:cs typeface="Tahoma"/>
                        </a:rPr>
                        <a:t> +/- 490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1,143,500 +/- 29,100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6215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#12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ahoma"/>
                          <a:cs typeface="Tahoma"/>
                        </a:rPr>
                        <a:t>70% PBT/20% GF/10%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FLEKA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24,930 +/- 350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1,122,400</a:t>
                      </a:r>
                      <a:r>
                        <a:rPr lang="en-US" sz="1800" baseline="0" dirty="0" smtClean="0">
                          <a:latin typeface="Tahoma"/>
                          <a:cs typeface="Tahoma"/>
                        </a:rPr>
                        <a:t> +/- 32,000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6215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#14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70% PBT/20% GF/10%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Mica</a:t>
                      </a:r>
                      <a:endParaRPr lang="en-US" dirty="0" smtClean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21,710 +/- 180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1,079,500</a:t>
                      </a:r>
                      <a:r>
                        <a:rPr lang="en-US" sz="1800" baseline="0" dirty="0" smtClean="0">
                          <a:latin typeface="Tahoma"/>
                          <a:cs typeface="Tahoma"/>
                        </a:rPr>
                        <a:t> +/- 27,000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6215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#15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70% PBT/20% GF/10%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Glass Bead</a:t>
                      </a:r>
                      <a:endParaRPr lang="en-US" dirty="0" smtClean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/>
                          <a:cs typeface="Tahoma"/>
                        </a:rPr>
                        <a:t>22,400 +/- 140</a:t>
                      </a:r>
                    </a:p>
                    <a:p>
                      <a:pPr algn="ctr"/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/>
                          <a:cs typeface="Tahoma"/>
                        </a:rPr>
                        <a:t>919,000</a:t>
                      </a:r>
                      <a:r>
                        <a:rPr lang="en-US" sz="1800" baseline="0" dirty="0" smtClean="0">
                          <a:latin typeface="Tahoma"/>
                          <a:cs typeface="Tahoma"/>
                        </a:rPr>
                        <a:t> +/- 10,400</a:t>
                      </a:r>
                      <a:endParaRPr lang="en-US" sz="1800" dirty="0" smtClean="0">
                        <a:latin typeface="Tahoma"/>
                        <a:cs typeface="Tahoma"/>
                      </a:endParaRPr>
                    </a:p>
                    <a:p>
                      <a:pPr algn="ctr"/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3226" y="276920"/>
            <a:ext cx="9173747" cy="481976"/>
          </a:xfrm>
        </p:spPr>
        <p:txBody>
          <a:bodyPr/>
          <a:lstStyle/>
          <a:p>
            <a:r>
              <a:rPr lang="en-CA" sz="2800" dirty="0" smtClean="0">
                <a:solidFill>
                  <a:srgbClr val="107EB0"/>
                </a:solidFill>
              </a:rPr>
              <a:t>Flexural Properties (</a:t>
            </a:r>
            <a:r>
              <a:rPr lang="en-CA" sz="2800" dirty="0">
                <a:solidFill>
                  <a:srgbClr val="107EB0"/>
                </a:solidFill>
              </a:rPr>
              <a:t>astm </a:t>
            </a:r>
            <a:r>
              <a:rPr lang="en-CA" sz="2400" dirty="0" smtClean="0">
                <a:solidFill>
                  <a:srgbClr val="107EB0"/>
                </a:solidFill>
              </a:rPr>
              <a:t>D638</a:t>
            </a:r>
            <a:r>
              <a:rPr lang="en-CA" sz="2800" dirty="0" smtClean="0">
                <a:solidFill>
                  <a:srgbClr val="107EB0"/>
                </a:solidFill>
              </a:rPr>
              <a:t>)</a:t>
            </a:r>
            <a:endParaRPr lang="en-US" sz="2800" dirty="0">
              <a:solidFill>
                <a:srgbClr val="107EB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495791" y="6346985"/>
            <a:ext cx="4318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i="1" dirty="0" smtClean="0">
                <a:solidFill>
                  <a:srgbClr val="1A6098"/>
                </a:solidFill>
                <a:latin typeface="Trebuchet MS" charset="0"/>
              </a:rPr>
              <a:t>HELPING INNOVATORS INCUBATE</a:t>
            </a:r>
          </a:p>
        </p:txBody>
      </p:sp>
      <p:pic>
        <p:nvPicPr>
          <p:cNvPr id="7" name="Picture 2" descr="IFC_Non-Reflective 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6" y="6171843"/>
            <a:ext cx="16287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9012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471716"/>
              </p:ext>
            </p:extLst>
          </p:nvPr>
        </p:nvGraphicFramePr>
        <p:xfrm>
          <a:off x="705505" y="1358901"/>
          <a:ext cx="1098823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156"/>
                <a:gridCol w="2831587"/>
                <a:gridCol w="3512045"/>
                <a:gridCol w="33364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Sample #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Compound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UnNotched Izod</a:t>
                      </a:r>
                    </a:p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(ft-lb/in)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Notched Izod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(ft-lb/in)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ahoma"/>
                          <a:cs typeface="Tahoma"/>
                        </a:rPr>
                        <a:t>100%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PBT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&gt;</a:t>
                      </a:r>
                      <a:r>
                        <a:rPr lang="en-US" sz="1800" baseline="0" dirty="0" smtClean="0">
                          <a:latin typeface="Tahoma"/>
                          <a:cs typeface="Tahoma"/>
                        </a:rPr>
                        <a:t> 16 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0.45 +/- 0.01</a:t>
                      </a:r>
                    </a:p>
                    <a:p>
                      <a:pPr algn="ctr"/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#3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ahoma"/>
                          <a:cs typeface="Tahoma"/>
                        </a:rPr>
                        <a:t>70% PBT/30% FLEKA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8.52 +/- 0.41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0.57 +/- 0.02</a:t>
                      </a:r>
                    </a:p>
                    <a:p>
                      <a:pPr algn="ctr"/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#11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70% PBT/30% Glass Fiber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11.6</a:t>
                      </a:r>
                      <a:r>
                        <a:rPr lang="en-US" sz="1800" baseline="0" dirty="0" smtClean="0">
                          <a:latin typeface="Tahoma"/>
                          <a:cs typeface="Tahoma"/>
                        </a:rPr>
                        <a:t> +/- 0.39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1.4 +/- 0.10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#12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ahoma"/>
                          <a:cs typeface="Tahoma"/>
                        </a:rPr>
                        <a:t>70% PBT/20% GF/10%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FLEKA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10.5 +/- 0.53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1.2 +/- 0.07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#14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70% PBT/20% GF/10%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Mica</a:t>
                      </a:r>
                      <a:endParaRPr lang="en-US" dirty="0" smtClean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9.21 +/- 0.26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1.0 +/- 0.07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#15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70% PBT/20% GF/10%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Glass Bead</a:t>
                      </a:r>
                      <a:endParaRPr lang="en-US" dirty="0" smtClean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10.0 +/- 0.50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1.1 +/- 0.04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495791" y="6346985"/>
            <a:ext cx="4318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i="1" dirty="0" smtClean="0">
                <a:solidFill>
                  <a:srgbClr val="1A6098"/>
                </a:solidFill>
                <a:latin typeface="Trebuchet MS" charset="0"/>
              </a:rPr>
              <a:t>HELPING INNOVATORS INCUBATE</a:t>
            </a:r>
          </a:p>
        </p:txBody>
      </p:sp>
      <p:pic>
        <p:nvPicPr>
          <p:cNvPr id="7" name="Picture 2" descr="IFC_Non-Reflective 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6" y="6171843"/>
            <a:ext cx="16287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693226" y="276920"/>
            <a:ext cx="9173747" cy="481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small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CA" sz="2800" dirty="0" smtClean="0">
                <a:solidFill>
                  <a:srgbClr val="107EB0"/>
                </a:solidFill>
              </a:rPr>
              <a:t>Impact (astm D256)</a:t>
            </a:r>
            <a:endParaRPr lang="en-US" sz="2800" dirty="0">
              <a:solidFill>
                <a:srgbClr val="107E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914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37271"/>
              </p:ext>
            </p:extLst>
          </p:nvPr>
        </p:nvGraphicFramePr>
        <p:xfrm>
          <a:off x="705505" y="1358901"/>
          <a:ext cx="1098823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156"/>
                <a:gridCol w="2831587"/>
                <a:gridCol w="3512045"/>
                <a:gridCol w="33364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Sample #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Compound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ahoma"/>
                          <a:cs typeface="Tahoma"/>
                        </a:rPr>
                        <a:t>0.45 MPa</a:t>
                      </a:r>
                    </a:p>
                    <a:p>
                      <a:pPr algn="ctr"/>
                      <a:r>
                        <a:rPr lang="pt-BR" dirty="0" smtClean="0">
                          <a:latin typeface="Tahoma"/>
                          <a:cs typeface="Tahoma"/>
                        </a:rPr>
                        <a:t>(</a:t>
                      </a:r>
                      <a:r>
                        <a:rPr lang="pt-BR" baseline="30000" dirty="0" err="1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lang="pt-BR" dirty="0" err="1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lang="pt-BR" dirty="0" smtClean="0">
                          <a:latin typeface="Tahoma"/>
                          <a:cs typeface="Tahoma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Tahoma"/>
                          <a:cs typeface="Tahoma"/>
                        </a:rPr>
                        <a:t>1.8 MPa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Tahoma"/>
                          <a:cs typeface="Tahoma"/>
                        </a:rPr>
                        <a:t>(</a:t>
                      </a:r>
                      <a:r>
                        <a:rPr lang="pt-BR" baseline="30000" dirty="0" err="1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lang="pt-BR" dirty="0" err="1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lang="pt-BR" dirty="0" smtClean="0">
                          <a:latin typeface="Tahoma"/>
                          <a:cs typeface="Tahoma"/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ahoma"/>
                          <a:cs typeface="Tahoma"/>
                        </a:rPr>
                        <a:t>100%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PBT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108.4 +/- 6.2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47.6 +/- 1.1</a:t>
                      </a:r>
                    </a:p>
                    <a:p>
                      <a:pPr algn="ctr"/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#3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ahoma"/>
                          <a:cs typeface="Tahoma"/>
                        </a:rPr>
                        <a:t>70% PBT/30% FLEKA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190.6 +/- 10.7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150.1 +/- 10.5</a:t>
                      </a:r>
                    </a:p>
                    <a:p>
                      <a:pPr algn="ctr"/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#11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70% PBT/30% Glass Fiber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&gt;200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196.4 +/- 6.0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#12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ahoma"/>
                          <a:cs typeface="Tahoma"/>
                        </a:rPr>
                        <a:t>70% PBT/20% GF/10%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FLEKA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&gt;200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188.8 +/- 0.4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#14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70% PBT/20% GF/10%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Mica</a:t>
                      </a:r>
                      <a:endParaRPr lang="en-US" dirty="0" smtClean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&gt;200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180.3 +/- 4.2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#15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70% PBT/20% GF/10%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Glass Bead</a:t>
                      </a:r>
                      <a:endParaRPr lang="en-US" dirty="0" smtClean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&gt;200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196.1 +/- 7.6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495791" y="6346985"/>
            <a:ext cx="4318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i="1" dirty="0" smtClean="0">
                <a:solidFill>
                  <a:srgbClr val="1A6098"/>
                </a:solidFill>
                <a:latin typeface="Trebuchet MS" charset="0"/>
              </a:rPr>
              <a:t>HELPING INNOVATORS INCUBATE</a:t>
            </a:r>
          </a:p>
        </p:txBody>
      </p:sp>
      <p:pic>
        <p:nvPicPr>
          <p:cNvPr id="7" name="Picture 2" descr="IFC_Non-Reflective 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6" y="6171843"/>
            <a:ext cx="16287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693226" y="276920"/>
            <a:ext cx="9173747" cy="481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small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CA" sz="2800" dirty="0" smtClean="0">
                <a:solidFill>
                  <a:srgbClr val="107EB0"/>
                </a:solidFill>
              </a:rPr>
              <a:t>Heat Deflection Temperature (astm D648)</a:t>
            </a:r>
            <a:endParaRPr lang="en-US" sz="2800" dirty="0">
              <a:solidFill>
                <a:srgbClr val="107E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420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521594"/>
              </p:ext>
            </p:extLst>
          </p:nvPr>
        </p:nvGraphicFramePr>
        <p:xfrm>
          <a:off x="705505" y="1023722"/>
          <a:ext cx="1098823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156"/>
                <a:gridCol w="2831587"/>
                <a:gridCol w="3512045"/>
                <a:gridCol w="33364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Sample #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Compound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Low shear </a:t>
                      </a:r>
                    </a:p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(30 1/s)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High Shear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(5000 1/s)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ahoma"/>
                          <a:cs typeface="Tahoma"/>
                        </a:rPr>
                        <a:t>100%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PBT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226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86</a:t>
                      </a:r>
                    </a:p>
                    <a:p>
                      <a:pPr algn="ctr"/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#3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ahoma"/>
                          <a:cs typeface="Tahoma"/>
                        </a:rPr>
                        <a:t>70% PBT/30% FLEKA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384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111</a:t>
                      </a:r>
                    </a:p>
                    <a:p>
                      <a:pPr algn="ctr"/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#11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70% PBT/30% Glass Fiber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535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104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#12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ahoma"/>
                          <a:cs typeface="Tahoma"/>
                        </a:rPr>
                        <a:t>70% PBT/20% GF/10%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FLEKA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577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100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#13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70% PBT/20% GF/10%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FineFlake</a:t>
                      </a:r>
                      <a:endParaRPr lang="en-US" dirty="0" smtClean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603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110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#14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70% PBT/20% GF/10%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Mica</a:t>
                      </a:r>
                      <a:endParaRPr lang="en-US" dirty="0" smtClean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487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107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#15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/>
                          <a:cs typeface="Tahoma"/>
                        </a:rPr>
                        <a:t>70% PBT/20% GF/10%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Glass Bead</a:t>
                      </a:r>
                      <a:endParaRPr lang="en-US" dirty="0" smtClean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506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/>
                          <a:cs typeface="Tahoma"/>
                        </a:rPr>
                        <a:t>113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495791" y="6346985"/>
            <a:ext cx="4318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i="1" dirty="0" smtClean="0">
                <a:solidFill>
                  <a:srgbClr val="1A6098"/>
                </a:solidFill>
                <a:latin typeface="Trebuchet MS" charset="0"/>
              </a:rPr>
              <a:t>HELPING INNOVATORS INCUBATE</a:t>
            </a:r>
          </a:p>
        </p:txBody>
      </p:sp>
      <p:pic>
        <p:nvPicPr>
          <p:cNvPr id="7" name="Picture 2" descr="IFC_Non-Reflective 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6" y="6171843"/>
            <a:ext cx="16287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693226" y="276920"/>
            <a:ext cx="9173747" cy="481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small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CA" sz="2800" dirty="0" smtClean="0">
                <a:solidFill>
                  <a:srgbClr val="107EB0"/>
                </a:solidFill>
              </a:rPr>
              <a:t>Shear Rate Viscosity</a:t>
            </a:r>
            <a:endParaRPr lang="en-US" sz="2800" dirty="0">
              <a:solidFill>
                <a:srgbClr val="107E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170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3"/>
          <p:cNvSpPr txBox="1">
            <a:spLocks noChangeArrowheads="1"/>
          </p:cNvSpPr>
          <p:nvPr/>
        </p:nvSpPr>
        <p:spPr bwMode="auto">
          <a:xfrm>
            <a:off x="2464978" y="118190"/>
            <a:ext cx="7200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1A6098"/>
                </a:solidFill>
                <a:latin typeface="Tahoma"/>
                <a:cs typeface="Tahoma"/>
              </a:rPr>
              <a:t>Rheology Curves (Samples 11,12,13,14,15)</a:t>
            </a:r>
            <a:endParaRPr lang="en-US" sz="2800" b="1" i="1" dirty="0">
              <a:solidFill>
                <a:srgbClr val="1A6098"/>
              </a:solidFill>
              <a:latin typeface="Tahoma"/>
              <a:cs typeface="Tahoma"/>
            </a:endParaRPr>
          </a:p>
        </p:txBody>
      </p:sp>
      <p:pic>
        <p:nvPicPr>
          <p:cNvPr id="542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3" y="1185863"/>
            <a:ext cx="12192000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5689600" y="6276975"/>
            <a:ext cx="2540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9766018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7760" y="1105889"/>
            <a:ext cx="10939307" cy="4221925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CA" sz="2000" dirty="0" smtClean="0"/>
              <a:t>To enable easy handling of Microglas</a:t>
            </a:r>
            <a:r>
              <a:rPr lang="en-CA" sz="2000" baseline="42000" dirty="0"/>
              <a:t>®</a:t>
            </a:r>
            <a:r>
              <a:rPr lang="en-CA" sz="2000" dirty="0" smtClean="0"/>
              <a:t> glass flakes in a compounding operation, NSG adds a binder to the glass flakes, producing </a:t>
            </a:r>
            <a:r>
              <a:rPr lang="en-CA" sz="2000" b="1" dirty="0" smtClean="0">
                <a:solidFill>
                  <a:srgbClr val="FF0000"/>
                </a:solidFill>
              </a:rPr>
              <a:t>FLEKA</a:t>
            </a:r>
            <a:r>
              <a:rPr lang="en-CA" sz="2000" b="1" baseline="42000" dirty="0" smtClean="0">
                <a:solidFill>
                  <a:srgbClr val="FF0000"/>
                </a:solidFill>
              </a:rPr>
              <a:t>®</a:t>
            </a:r>
            <a:r>
              <a:rPr lang="en-CA" sz="2000" baseline="42000" dirty="0" smtClean="0">
                <a:solidFill>
                  <a:srgbClr val="FF0000"/>
                </a:solidFill>
              </a:rPr>
              <a:t> </a:t>
            </a:r>
            <a:r>
              <a:rPr lang="en-CA" sz="2000" dirty="0" smtClean="0"/>
              <a:t>granules</a:t>
            </a:r>
          </a:p>
          <a:p>
            <a:pPr marL="0" indent="0">
              <a:lnSpc>
                <a:spcPts val="2400"/>
              </a:lnSpc>
              <a:buNone/>
            </a:pPr>
            <a:endParaRPr lang="en-CA" sz="2000" dirty="0" smtClean="0"/>
          </a:p>
          <a:p>
            <a:pPr lvl="1">
              <a:lnSpc>
                <a:spcPts val="2800"/>
              </a:lnSpc>
            </a:pPr>
            <a:r>
              <a:rPr lang="en-CA" b="1" dirty="0" smtClean="0">
                <a:solidFill>
                  <a:srgbClr val="FF0000"/>
                </a:solidFill>
              </a:rPr>
              <a:t>1 mm </a:t>
            </a:r>
            <a:r>
              <a:rPr lang="en-CA" dirty="0" smtClean="0"/>
              <a:t>diameter granule of bonded glass flakes</a:t>
            </a:r>
          </a:p>
          <a:p>
            <a:pPr lvl="1">
              <a:lnSpc>
                <a:spcPts val="2800"/>
              </a:lnSpc>
            </a:pPr>
            <a:r>
              <a:rPr lang="en-CA" dirty="0" smtClean="0"/>
              <a:t>Individual flakes will separate when processed</a:t>
            </a:r>
          </a:p>
          <a:p>
            <a:pPr lvl="1">
              <a:lnSpc>
                <a:spcPts val="2800"/>
              </a:lnSpc>
            </a:pPr>
            <a:r>
              <a:rPr lang="en-CA" dirty="0" smtClean="0"/>
              <a:t>Glass flake dimensions are maintained during compounding because glass flakes are extremely tough and robust, made from Borosilicate glass</a:t>
            </a:r>
          </a:p>
          <a:p>
            <a:pPr lvl="1">
              <a:lnSpc>
                <a:spcPts val="2800"/>
              </a:lnSpc>
            </a:pPr>
            <a:endParaRPr lang="en-CA" dirty="0" smtClean="0"/>
          </a:p>
          <a:p>
            <a:pPr>
              <a:lnSpc>
                <a:spcPts val="2800"/>
              </a:lnSpc>
            </a:pPr>
            <a:r>
              <a:rPr lang="en-CA" sz="2000" dirty="0" smtClean="0"/>
              <a:t>A </a:t>
            </a:r>
            <a:r>
              <a:rPr lang="en-CA" sz="2000" b="1" dirty="0" smtClean="0">
                <a:solidFill>
                  <a:srgbClr val="FF0000"/>
                </a:solidFill>
              </a:rPr>
              <a:t>sizing</a:t>
            </a:r>
            <a:r>
              <a:rPr lang="en-CA" sz="2000" dirty="0" smtClean="0"/>
              <a:t> is applied to each glass flake, and various sizings are available </a:t>
            </a:r>
          </a:p>
          <a:p>
            <a:pPr lvl="1">
              <a:lnSpc>
                <a:spcPts val="2800"/>
              </a:lnSpc>
            </a:pPr>
            <a:r>
              <a:rPr lang="en-CA" dirty="0" smtClean="0"/>
              <a:t>Amino silane, epoxy silane, acryl silane, custom </a:t>
            </a:r>
            <a:r>
              <a:rPr lang="en-CA" dirty="0" err="1" smtClean="0"/>
              <a:t>silanes</a:t>
            </a:r>
            <a:endParaRPr lang="en-CA" dirty="0" smtClean="0"/>
          </a:p>
          <a:p>
            <a:pPr marL="457200" lvl="1" indent="0">
              <a:lnSpc>
                <a:spcPts val="2800"/>
              </a:lnSpc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5702" y="249283"/>
            <a:ext cx="9173747" cy="481976"/>
          </a:xfrm>
        </p:spPr>
        <p:txBody>
          <a:bodyPr/>
          <a:lstStyle/>
          <a:p>
            <a:r>
              <a:rPr lang="en-CA" sz="2800" dirty="0" smtClean="0">
                <a:solidFill>
                  <a:srgbClr val="107EB0"/>
                </a:solidFill>
              </a:rPr>
              <a:t>What is FLEKA?</a:t>
            </a:r>
            <a:endParaRPr lang="en-US" sz="2800" dirty="0">
              <a:solidFill>
                <a:srgbClr val="107EB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4" descr="Image result for NSG gl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" y="57132"/>
            <a:ext cx="681385" cy="384302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3" name="TextBox 12"/>
          <p:cNvSpPr txBox="1"/>
          <p:nvPr/>
        </p:nvSpPr>
        <p:spPr>
          <a:xfrm>
            <a:off x="26772" y="6623324"/>
            <a:ext cx="1401978" cy="207749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CA" sz="1050" b="1" dirty="0"/>
              <a:t>May 9</a:t>
            </a:r>
            <a:r>
              <a:rPr lang="en-CA" sz="1050" b="1" baseline="30000" dirty="0"/>
              <a:t>th,</a:t>
            </a:r>
            <a:r>
              <a:rPr lang="en-CA" sz="1050" b="1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783485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>
                <a:solidFill>
                  <a:srgbClr val="107EB0"/>
                </a:solidFill>
              </a:rPr>
              <a:t>What is FLEKA?</a:t>
            </a:r>
            <a:endParaRPr lang="en-US" sz="2800" dirty="0">
              <a:solidFill>
                <a:srgbClr val="107EB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0" y="1204187"/>
            <a:ext cx="5051264" cy="3788447"/>
          </a:xfrm>
          <a:prstGeom prst="rect">
            <a:avLst/>
          </a:prstGeom>
        </p:spPr>
      </p:pic>
      <p:pic>
        <p:nvPicPr>
          <p:cNvPr id="6" name="Picture 4" descr="Image result for NSG gl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" y="57132"/>
            <a:ext cx="681385" cy="384302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23400" y="5337833"/>
            <a:ext cx="5051264" cy="707886"/>
          </a:xfrm>
          <a:prstGeom prst="rect">
            <a:avLst/>
          </a:prstGeom>
          <a:solidFill>
            <a:srgbClr val="B4C7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FLEKA GRANULES </a:t>
            </a:r>
            <a:r>
              <a:rPr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(1mm) </a:t>
            </a: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they       enter the extruder</a:t>
            </a:r>
            <a:endParaRPr lang="en-US" altLang="ja-JP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543675" y="5337495"/>
            <a:ext cx="4897185" cy="707886"/>
          </a:xfrm>
          <a:prstGeom prst="rect">
            <a:avLst/>
          </a:prstGeom>
          <a:solidFill>
            <a:srgbClr val="B4C7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Individualized </a:t>
            </a:r>
            <a:r>
              <a:rPr lang="en-US" altLang="ja-JP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GLASS FLAKES </a:t>
            </a: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they are compounded with the polymer</a:t>
            </a:r>
            <a:endParaRPr lang="ja-JP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グループ化 23"/>
          <p:cNvGrpSpPr>
            <a:grpSpLocks/>
          </p:cNvGrpSpPr>
          <p:nvPr/>
        </p:nvGrpSpPr>
        <p:grpSpPr bwMode="auto">
          <a:xfrm>
            <a:off x="6426598" y="1079067"/>
            <a:ext cx="5131291" cy="4089792"/>
            <a:chOff x="525118" y="1596044"/>
            <a:chExt cx="4057432" cy="3177075"/>
          </a:xfrm>
        </p:grpSpPr>
        <p:pic>
          <p:nvPicPr>
            <p:cNvPr id="14" name="Picture 5" descr="Fineflak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118" y="1596044"/>
              <a:ext cx="4057432" cy="317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正方形/長方形 19"/>
            <p:cNvSpPr>
              <a:spLocks noChangeArrowheads="1"/>
            </p:cNvSpPr>
            <p:nvPr/>
          </p:nvSpPr>
          <p:spPr bwMode="auto">
            <a:xfrm>
              <a:off x="3080589" y="4616939"/>
              <a:ext cx="1409423" cy="14236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6772" y="6623324"/>
            <a:ext cx="1401978" cy="207749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CA" sz="1050" b="1" dirty="0"/>
              <a:t>May 9</a:t>
            </a:r>
            <a:r>
              <a:rPr lang="en-CA" sz="1050" b="1" baseline="30000" dirty="0"/>
              <a:t>th,</a:t>
            </a:r>
            <a:r>
              <a:rPr lang="en-CA" sz="1050" b="1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40263918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6668" y="903739"/>
            <a:ext cx="11345332" cy="4953403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CA" sz="2000" dirty="0" smtClean="0"/>
              <a:t>At 10% to 30% loading, FLEKA enhances the performance of the base polymer</a:t>
            </a:r>
            <a:br>
              <a:rPr lang="en-CA" sz="2000" dirty="0" smtClean="0"/>
            </a:br>
            <a:endParaRPr lang="en-CA" sz="2000" b="1" dirty="0" smtClean="0"/>
          </a:p>
          <a:p>
            <a:pPr marL="914400" lvl="1" indent="-457200">
              <a:lnSpc>
                <a:spcPct val="70000"/>
              </a:lnSpc>
              <a:buFont typeface="+mj-lt"/>
              <a:buAutoNum type="arabicPeriod"/>
            </a:pPr>
            <a:r>
              <a:rPr lang="en-CA" b="1" dirty="0" smtClean="0"/>
              <a:t>Mechanical Properties</a:t>
            </a:r>
          </a:p>
          <a:p>
            <a:pPr lvl="2">
              <a:lnSpc>
                <a:spcPct val="100000"/>
              </a:lnSpc>
            </a:pPr>
            <a:r>
              <a:rPr lang="en-CA" sz="2000" b="1" dirty="0" smtClean="0"/>
              <a:t>Improved dimensional stability</a:t>
            </a:r>
            <a:r>
              <a:rPr lang="en-CA" sz="2000" dirty="0" smtClean="0"/>
              <a:t>, warpage, shrinkage, impact, wear,                  abrasion resistance (</a:t>
            </a:r>
            <a:r>
              <a:rPr lang="en-CA" sz="2000" b="1" dirty="0" smtClean="0"/>
              <a:t>Isotropic</a:t>
            </a:r>
            <a:r>
              <a:rPr lang="en-CA" sz="2000" dirty="0" smtClean="0"/>
              <a:t>, random </a:t>
            </a:r>
            <a:r>
              <a:rPr lang="en-CA" sz="2000" dirty="0"/>
              <a:t>orientation) compared to glass fiber</a:t>
            </a:r>
            <a:endParaRPr lang="en-CA" sz="2000" dirty="0" smtClean="0"/>
          </a:p>
          <a:p>
            <a:pPr lvl="2">
              <a:lnSpc>
                <a:spcPct val="100000"/>
              </a:lnSpc>
            </a:pPr>
            <a:r>
              <a:rPr lang="en-CA" sz="2000" b="1" dirty="0" smtClean="0"/>
              <a:t>Minimal loss in physical properties</a:t>
            </a:r>
            <a:r>
              <a:rPr lang="en-CA" sz="2000" dirty="0" smtClean="0"/>
              <a:t> compared to mica and glass beads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CA" dirty="0" smtClean="0"/>
              <a:t>Decorative</a:t>
            </a:r>
            <a:r>
              <a:rPr lang="en-CA" dirty="0"/>
              <a:t> </a:t>
            </a:r>
            <a:r>
              <a:rPr lang="en-CA" dirty="0" smtClean="0"/>
              <a:t>(METASHINE </a:t>
            </a:r>
            <a:r>
              <a:rPr lang="en-CA" baseline="40000" dirty="0" smtClean="0"/>
              <a:t>® </a:t>
            </a:r>
            <a:r>
              <a:rPr lang="en-CA" dirty="0" smtClean="0"/>
              <a:t>Effects Pigment)</a:t>
            </a:r>
          </a:p>
          <a:p>
            <a:pPr lvl="2">
              <a:lnSpc>
                <a:spcPct val="100000"/>
              </a:lnSpc>
            </a:pPr>
            <a:r>
              <a:rPr lang="en-CA" sz="2000" dirty="0" smtClean="0"/>
              <a:t>Aesthetic, visual effect, glitter, shimmer</a:t>
            </a:r>
          </a:p>
          <a:p>
            <a:pPr lvl="2">
              <a:lnSpc>
                <a:spcPct val="100000"/>
              </a:lnSpc>
            </a:pPr>
            <a:r>
              <a:rPr lang="en-CA" sz="2000" dirty="0" smtClean="0"/>
              <a:t>Color</a:t>
            </a:r>
          </a:p>
          <a:p>
            <a:pPr lvl="2">
              <a:lnSpc>
                <a:spcPct val="100000"/>
              </a:lnSpc>
            </a:pPr>
            <a:r>
              <a:rPr lang="en-CA" sz="2000" dirty="0" smtClean="0"/>
              <a:t>Heat Management</a:t>
            </a:r>
          </a:p>
          <a:p>
            <a:pPr lvl="2">
              <a:lnSpc>
                <a:spcPct val="100000"/>
              </a:lnSpc>
            </a:pPr>
            <a:r>
              <a:rPr lang="en-CA" sz="2000" dirty="0" smtClean="0"/>
              <a:t>Conductivity</a:t>
            </a:r>
          </a:p>
          <a:p>
            <a:pPr lvl="2">
              <a:lnSpc>
                <a:spcPct val="100000"/>
              </a:lnSpc>
            </a:pPr>
            <a:r>
              <a:rPr lang="en-CA" sz="2000" dirty="0" smtClean="0"/>
              <a:t>Identification</a:t>
            </a:r>
            <a:endParaRPr lang="en-CA" sz="2000" dirty="0"/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CA" dirty="0"/>
              <a:t>Barrier Properties</a:t>
            </a:r>
          </a:p>
          <a:p>
            <a:pPr lvl="2">
              <a:lnSpc>
                <a:spcPct val="100000"/>
              </a:lnSpc>
            </a:pPr>
            <a:r>
              <a:rPr lang="en-CA" sz="2000" dirty="0" smtClean="0"/>
              <a:t>Reduced permeation to liquids and gas</a:t>
            </a:r>
          </a:p>
          <a:p>
            <a:pPr lvl="2">
              <a:lnSpc>
                <a:spcPct val="100000"/>
              </a:lnSpc>
            </a:pPr>
            <a:r>
              <a:rPr lang="en-CA" sz="2000" dirty="0" smtClean="0"/>
              <a:t>Corrosion </a:t>
            </a:r>
            <a:r>
              <a:rPr lang="en-CA" sz="2000" dirty="0"/>
              <a:t>protection over large pH and / or temperature range</a:t>
            </a:r>
            <a:br>
              <a:rPr lang="en-CA" sz="2000" dirty="0"/>
            </a:br>
            <a:endParaRPr lang="en-CA" sz="2000" dirty="0"/>
          </a:p>
          <a:p>
            <a:pPr lvl="2">
              <a:lnSpc>
                <a:spcPct val="100000"/>
              </a:lnSpc>
            </a:pPr>
            <a:endParaRPr lang="en-CA" sz="2000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6844" y="365126"/>
            <a:ext cx="9173747" cy="481976"/>
          </a:xfrm>
        </p:spPr>
        <p:txBody>
          <a:bodyPr/>
          <a:lstStyle/>
          <a:p>
            <a:r>
              <a:rPr lang="en-CA" sz="2800" dirty="0" smtClean="0">
                <a:solidFill>
                  <a:srgbClr val="107EB0"/>
                </a:solidFill>
              </a:rPr>
              <a:t>Why Use Glass Flakes and FLEKA  ?</a:t>
            </a:r>
            <a:endParaRPr lang="en-US" sz="2800" dirty="0">
              <a:solidFill>
                <a:srgbClr val="107EB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4" descr="Image result for NSG gl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" y="57132"/>
            <a:ext cx="681385" cy="384302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8" name="TextBox 7"/>
          <p:cNvSpPr txBox="1"/>
          <p:nvPr/>
        </p:nvSpPr>
        <p:spPr>
          <a:xfrm>
            <a:off x="26772" y="6623324"/>
            <a:ext cx="1401978" cy="207749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CA" sz="1050" b="1" dirty="0"/>
              <a:t>May 9</a:t>
            </a:r>
            <a:r>
              <a:rPr lang="en-CA" sz="1050" b="1" baseline="30000" dirty="0"/>
              <a:t>th,</a:t>
            </a:r>
            <a:r>
              <a:rPr lang="en-CA" sz="1050" b="1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3554541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52111" y="4938755"/>
            <a:ext cx="9224472" cy="1169551"/>
          </a:xfrm>
          <a:prstGeom prst="rect">
            <a:avLst/>
          </a:prstGeom>
          <a:solidFill>
            <a:srgbClr val="B4C7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ja-JP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Reinforcement occurs mostly in the flow/machine </a:t>
            </a: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direction (MD)</a:t>
            </a:r>
            <a:endParaRPr lang="en-US" altLang="ja-JP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ja-JP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Differential shrinkage occurs between the machine direction and the transverse direction, resulting in part warpage</a:t>
            </a:r>
            <a:endParaRPr lang="ja-JP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6621162" y="3462914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859162" y="3386714"/>
            <a:ext cx="6858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039762" y="2396114"/>
            <a:ext cx="28194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3087792" y="2548514"/>
            <a:ext cx="2743200" cy="1752600"/>
            <a:chOff x="864" y="1584"/>
            <a:chExt cx="1632" cy="1104"/>
          </a:xfrm>
        </p:grpSpPr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864" y="1632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1056" y="1632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1248" y="1632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1440" y="1632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1632" y="1632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1824" y="1632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2016" y="1632"/>
              <a:ext cx="96" cy="48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2160" y="1728"/>
              <a:ext cx="96" cy="96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2304" y="1920"/>
              <a:ext cx="48" cy="48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2400" y="2064"/>
              <a:ext cx="96" cy="48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2400" y="1872"/>
              <a:ext cx="48" cy="96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>
              <a:off x="2304" y="1728"/>
              <a:ext cx="48" cy="48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2112" y="1584"/>
              <a:ext cx="96" cy="48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>
              <a:off x="912" y="1728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1104" y="1728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1296" y="1728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1488" y="1728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1680" y="1728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1872" y="1728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864" y="1824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1056" y="1824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>
              <a:off x="1248" y="1824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1440" y="1824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>
              <a:off x="1632" y="1824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>
              <a:off x="1824" y="1824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>
              <a:off x="912" y="1920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>
              <a:off x="1104" y="1920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>
              <a:off x="1296" y="1920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1488" y="1920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>
              <a:off x="1680" y="1920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1872" y="1920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>
              <a:off x="864" y="2016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1056" y="2016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>
              <a:off x="1248" y="2016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>
              <a:off x="1440" y="2016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Line 44"/>
            <p:cNvSpPr>
              <a:spLocks noChangeShapeType="1"/>
            </p:cNvSpPr>
            <p:nvPr/>
          </p:nvSpPr>
          <p:spPr bwMode="auto">
            <a:xfrm>
              <a:off x="1632" y="2016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Line 45"/>
            <p:cNvSpPr>
              <a:spLocks noChangeShapeType="1"/>
            </p:cNvSpPr>
            <p:nvPr/>
          </p:nvSpPr>
          <p:spPr bwMode="auto">
            <a:xfrm>
              <a:off x="1824" y="2016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Line 46"/>
            <p:cNvSpPr>
              <a:spLocks noChangeShapeType="1"/>
            </p:cNvSpPr>
            <p:nvPr/>
          </p:nvSpPr>
          <p:spPr bwMode="auto">
            <a:xfrm>
              <a:off x="912" y="2112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Line 47"/>
            <p:cNvSpPr>
              <a:spLocks noChangeShapeType="1"/>
            </p:cNvSpPr>
            <p:nvPr/>
          </p:nvSpPr>
          <p:spPr bwMode="auto">
            <a:xfrm>
              <a:off x="1104" y="2112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Line 48"/>
            <p:cNvSpPr>
              <a:spLocks noChangeShapeType="1"/>
            </p:cNvSpPr>
            <p:nvPr/>
          </p:nvSpPr>
          <p:spPr bwMode="auto">
            <a:xfrm>
              <a:off x="1296" y="2112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Line 49"/>
            <p:cNvSpPr>
              <a:spLocks noChangeShapeType="1"/>
            </p:cNvSpPr>
            <p:nvPr/>
          </p:nvSpPr>
          <p:spPr bwMode="auto">
            <a:xfrm>
              <a:off x="1488" y="2112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Line 50"/>
            <p:cNvSpPr>
              <a:spLocks noChangeShapeType="1"/>
            </p:cNvSpPr>
            <p:nvPr/>
          </p:nvSpPr>
          <p:spPr bwMode="auto">
            <a:xfrm>
              <a:off x="1680" y="2112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Line 51"/>
            <p:cNvSpPr>
              <a:spLocks noChangeShapeType="1"/>
            </p:cNvSpPr>
            <p:nvPr/>
          </p:nvSpPr>
          <p:spPr bwMode="auto">
            <a:xfrm>
              <a:off x="1872" y="2112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Line 52"/>
            <p:cNvSpPr>
              <a:spLocks noChangeShapeType="1"/>
            </p:cNvSpPr>
            <p:nvPr/>
          </p:nvSpPr>
          <p:spPr bwMode="auto">
            <a:xfrm>
              <a:off x="2064" y="1728"/>
              <a:ext cx="96" cy="96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Line 53"/>
            <p:cNvSpPr>
              <a:spLocks noChangeShapeType="1"/>
            </p:cNvSpPr>
            <p:nvPr/>
          </p:nvSpPr>
          <p:spPr bwMode="auto">
            <a:xfrm>
              <a:off x="2208" y="1872"/>
              <a:ext cx="48" cy="96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Line 54"/>
            <p:cNvSpPr>
              <a:spLocks noChangeShapeType="1"/>
            </p:cNvSpPr>
            <p:nvPr/>
          </p:nvSpPr>
          <p:spPr bwMode="auto">
            <a:xfrm>
              <a:off x="1968" y="1824"/>
              <a:ext cx="96" cy="48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Line 55"/>
            <p:cNvSpPr>
              <a:spLocks noChangeShapeType="1"/>
            </p:cNvSpPr>
            <p:nvPr/>
          </p:nvSpPr>
          <p:spPr bwMode="auto">
            <a:xfrm>
              <a:off x="2112" y="1920"/>
              <a:ext cx="96" cy="96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2256" y="2064"/>
              <a:ext cx="144" cy="48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>
              <a:off x="2064" y="2112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Line 58"/>
            <p:cNvSpPr>
              <a:spLocks noChangeShapeType="1"/>
            </p:cNvSpPr>
            <p:nvPr/>
          </p:nvSpPr>
          <p:spPr bwMode="auto">
            <a:xfrm>
              <a:off x="2016" y="2016"/>
              <a:ext cx="96" cy="48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Line 59"/>
            <p:cNvSpPr>
              <a:spLocks noChangeShapeType="1"/>
            </p:cNvSpPr>
            <p:nvPr/>
          </p:nvSpPr>
          <p:spPr bwMode="auto">
            <a:xfrm flipV="1">
              <a:off x="864" y="2208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Line 60"/>
            <p:cNvSpPr>
              <a:spLocks noChangeShapeType="1"/>
            </p:cNvSpPr>
            <p:nvPr/>
          </p:nvSpPr>
          <p:spPr bwMode="auto">
            <a:xfrm flipV="1">
              <a:off x="1056" y="2208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Line 61"/>
            <p:cNvSpPr>
              <a:spLocks noChangeShapeType="1"/>
            </p:cNvSpPr>
            <p:nvPr/>
          </p:nvSpPr>
          <p:spPr bwMode="auto">
            <a:xfrm flipV="1">
              <a:off x="1248" y="2208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Line 62"/>
            <p:cNvSpPr>
              <a:spLocks noChangeShapeType="1"/>
            </p:cNvSpPr>
            <p:nvPr/>
          </p:nvSpPr>
          <p:spPr bwMode="auto">
            <a:xfrm flipV="1">
              <a:off x="1440" y="2208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Line 63"/>
            <p:cNvSpPr>
              <a:spLocks noChangeShapeType="1"/>
            </p:cNvSpPr>
            <p:nvPr/>
          </p:nvSpPr>
          <p:spPr bwMode="auto">
            <a:xfrm flipV="1">
              <a:off x="1632" y="2208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Line 64"/>
            <p:cNvSpPr>
              <a:spLocks noChangeShapeType="1"/>
            </p:cNvSpPr>
            <p:nvPr/>
          </p:nvSpPr>
          <p:spPr bwMode="auto">
            <a:xfrm flipV="1">
              <a:off x="1824" y="2208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Line 65"/>
            <p:cNvSpPr>
              <a:spLocks noChangeShapeType="1"/>
            </p:cNvSpPr>
            <p:nvPr/>
          </p:nvSpPr>
          <p:spPr bwMode="auto">
            <a:xfrm flipV="1">
              <a:off x="2016" y="2208"/>
              <a:ext cx="96" cy="48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Line 66"/>
            <p:cNvSpPr>
              <a:spLocks noChangeShapeType="1"/>
            </p:cNvSpPr>
            <p:nvPr/>
          </p:nvSpPr>
          <p:spPr bwMode="auto">
            <a:xfrm flipV="1">
              <a:off x="2160" y="2304"/>
              <a:ext cx="96" cy="96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Line 67"/>
            <p:cNvSpPr>
              <a:spLocks noChangeShapeType="1"/>
            </p:cNvSpPr>
            <p:nvPr/>
          </p:nvSpPr>
          <p:spPr bwMode="auto">
            <a:xfrm flipV="1">
              <a:off x="2304" y="2496"/>
              <a:ext cx="48" cy="48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Line 68"/>
            <p:cNvSpPr>
              <a:spLocks noChangeShapeType="1"/>
            </p:cNvSpPr>
            <p:nvPr/>
          </p:nvSpPr>
          <p:spPr bwMode="auto">
            <a:xfrm flipV="1">
              <a:off x="2400" y="2208"/>
              <a:ext cx="96" cy="48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Line 69"/>
            <p:cNvSpPr>
              <a:spLocks noChangeShapeType="1"/>
            </p:cNvSpPr>
            <p:nvPr/>
          </p:nvSpPr>
          <p:spPr bwMode="auto">
            <a:xfrm flipV="1">
              <a:off x="2400" y="2304"/>
              <a:ext cx="48" cy="96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Line 70"/>
            <p:cNvSpPr>
              <a:spLocks noChangeShapeType="1"/>
            </p:cNvSpPr>
            <p:nvPr/>
          </p:nvSpPr>
          <p:spPr bwMode="auto">
            <a:xfrm flipV="1">
              <a:off x="2304" y="2304"/>
              <a:ext cx="48" cy="48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Line 71"/>
            <p:cNvSpPr>
              <a:spLocks noChangeShapeType="1"/>
            </p:cNvSpPr>
            <p:nvPr/>
          </p:nvSpPr>
          <p:spPr bwMode="auto">
            <a:xfrm flipV="1">
              <a:off x="2208" y="2160"/>
              <a:ext cx="96" cy="48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Line 72"/>
            <p:cNvSpPr>
              <a:spLocks noChangeShapeType="1"/>
            </p:cNvSpPr>
            <p:nvPr/>
          </p:nvSpPr>
          <p:spPr bwMode="auto">
            <a:xfrm flipV="1">
              <a:off x="912" y="2304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Line 73"/>
            <p:cNvSpPr>
              <a:spLocks noChangeShapeType="1"/>
            </p:cNvSpPr>
            <p:nvPr/>
          </p:nvSpPr>
          <p:spPr bwMode="auto">
            <a:xfrm flipV="1">
              <a:off x="1104" y="2304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Line 74"/>
            <p:cNvSpPr>
              <a:spLocks noChangeShapeType="1"/>
            </p:cNvSpPr>
            <p:nvPr/>
          </p:nvSpPr>
          <p:spPr bwMode="auto">
            <a:xfrm flipV="1">
              <a:off x="1296" y="2304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Line 75"/>
            <p:cNvSpPr>
              <a:spLocks noChangeShapeType="1"/>
            </p:cNvSpPr>
            <p:nvPr/>
          </p:nvSpPr>
          <p:spPr bwMode="auto">
            <a:xfrm flipV="1">
              <a:off x="1488" y="2304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Line 76"/>
            <p:cNvSpPr>
              <a:spLocks noChangeShapeType="1"/>
            </p:cNvSpPr>
            <p:nvPr/>
          </p:nvSpPr>
          <p:spPr bwMode="auto">
            <a:xfrm flipV="1">
              <a:off x="1680" y="2304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Line 77"/>
            <p:cNvSpPr>
              <a:spLocks noChangeShapeType="1"/>
            </p:cNvSpPr>
            <p:nvPr/>
          </p:nvSpPr>
          <p:spPr bwMode="auto">
            <a:xfrm flipV="1">
              <a:off x="1872" y="2304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Line 78"/>
            <p:cNvSpPr>
              <a:spLocks noChangeShapeType="1"/>
            </p:cNvSpPr>
            <p:nvPr/>
          </p:nvSpPr>
          <p:spPr bwMode="auto">
            <a:xfrm flipV="1">
              <a:off x="864" y="2400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Line 79"/>
            <p:cNvSpPr>
              <a:spLocks noChangeShapeType="1"/>
            </p:cNvSpPr>
            <p:nvPr/>
          </p:nvSpPr>
          <p:spPr bwMode="auto">
            <a:xfrm flipV="1">
              <a:off x="1056" y="2400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Line 80"/>
            <p:cNvSpPr>
              <a:spLocks noChangeShapeType="1"/>
            </p:cNvSpPr>
            <p:nvPr/>
          </p:nvSpPr>
          <p:spPr bwMode="auto">
            <a:xfrm flipV="1">
              <a:off x="1248" y="2400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Line 81"/>
            <p:cNvSpPr>
              <a:spLocks noChangeShapeType="1"/>
            </p:cNvSpPr>
            <p:nvPr/>
          </p:nvSpPr>
          <p:spPr bwMode="auto">
            <a:xfrm flipV="1">
              <a:off x="1440" y="2400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Line 82"/>
            <p:cNvSpPr>
              <a:spLocks noChangeShapeType="1"/>
            </p:cNvSpPr>
            <p:nvPr/>
          </p:nvSpPr>
          <p:spPr bwMode="auto">
            <a:xfrm flipV="1">
              <a:off x="1632" y="2400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Line 83"/>
            <p:cNvSpPr>
              <a:spLocks noChangeShapeType="1"/>
            </p:cNvSpPr>
            <p:nvPr/>
          </p:nvSpPr>
          <p:spPr bwMode="auto">
            <a:xfrm flipV="1">
              <a:off x="1824" y="2400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Line 84"/>
            <p:cNvSpPr>
              <a:spLocks noChangeShapeType="1"/>
            </p:cNvSpPr>
            <p:nvPr/>
          </p:nvSpPr>
          <p:spPr bwMode="auto">
            <a:xfrm flipV="1">
              <a:off x="912" y="2496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Line 85"/>
            <p:cNvSpPr>
              <a:spLocks noChangeShapeType="1"/>
            </p:cNvSpPr>
            <p:nvPr/>
          </p:nvSpPr>
          <p:spPr bwMode="auto">
            <a:xfrm flipV="1">
              <a:off x="1104" y="2496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Line 86"/>
            <p:cNvSpPr>
              <a:spLocks noChangeShapeType="1"/>
            </p:cNvSpPr>
            <p:nvPr/>
          </p:nvSpPr>
          <p:spPr bwMode="auto">
            <a:xfrm flipV="1">
              <a:off x="1296" y="2496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Line 87"/>
            <p:cNvSpPr>
              <a:spLocks noChangeShapeType="1"/>
            </p:cNvSpPr>
            <p:nvPr/>
          </p:nvSpPr>
          <p:spPr bwMode="auto">
            <a:xfrm flipV="1">
              <a:off x="1488" y="2496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Line 88"/>
            <p:cNvSpPr>
              <a:spLocks noChangeShapeType="1"/>
            </p:cNvSpPr>
            <p:nvPr/>
          </p:nvSpPr>
          <p:spPr bwMode="auto">
            <a:xfrm flipV="1">
              <a:off x="1680" y="2496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Line 89"/>
            <p:cNvSpPr>
              <a:spLocks noChangeShapeType="1"/>
            </p:cNvSpPr>
            <p:nvPr/>
          </p:nvSpPr>
          <p:spPr bwMode="auto">
            <a:xfrm flipV="1">
              <a:off x="1872" y="2496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Line 90"/>
            <p:cNvSpPr>
              <a:spLocks noChangeShapeType="1"/>
            </p:cNvSpPr>
            <p:nvPr/>
          </p:nvSpPr>
          <p:spPr bwMode="auto">
            <a:xfrm flipV="1">
              <a:off x="864" y="2592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Line 91"/>
            <p:cNvSpPr>
              <a:spLocks noChangeShapeType="1"/>
            </p:cNvSpPr>
            <p:nvPr/>
          </p:nvSpPr>
          <p:spPr bwMode="auto">
            <a:xfrm flipV="1">
              <a:off x="1056" y="2592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Line 92"/>
            <p:cNvSpPr>
              <a:spLocks noChangeShapeType="1"/>
            </p:cNvSpPr>
            <p:nvPr/>
          </p:nvSpPr>
          <p:spPr bwMode="auto">
            <a:xfrm flipV="1">
              <a:off x="1248" y="2592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Line 93"/>
            <p:cNvSpPr>
              <a:spLocks noChangeShapeType="1"/>
            </p:cNvSpPr>
            <p:nvPr/>
          </p:nvSpPr>
          <p:spPr bwMode="auto">
            <a:xfrm flipV="1">
              <a:off x="1440" y="2592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Line 94"/>
            <p:cNvSpPr>
              <a:spLocks noChangeShapeType="1"/>
            </p:cNvSpPr>
            <p:nvPr/>
          </p:nvSpPr>
          <p:spPr bwMode="auto">
            <a:xfrm flipV="1">
              <a:off x="1632" y="2592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Line 95"/>
            <p:cNvSpPr>
              <a:spLocks noChangeShapeType="1"/>
            </p:cNvSpPr>
            <p:nvPr/>
          </p:nvSpPr>
          <p:spPr bwMode="auto">
            <a:xfrm flipV="1">
              <a:off x="1824" y="2592"/>
              <a:ext cx="96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Line 96"/>
            <p:cNvSpPr>
              <a:spLocks noChangeShapeType="1"/>
            </p:cNvSpPr>
            <p:nvPr/>
          </p:nvSpPr>
          <p:spPr bwMode="auto">
            <a:xfrm flipV="1">
              <a:off x="2064" y="2304"/>
              <a:ext cx="96" cy="96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Line 97"/>
            <p:cNvSpPr>
              <a:spLocks noChangeShapeType="1"/>
            </p:cNvSpPr>
            <p:nvPr/>
          </p:nvSpPr>
          <p:spPr bwMode="auto">
            <a:xfrm flipV="1">
              <a:off x="2304" y="2400"/>
              <a:ext cx="48" cy="96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Line 98"/>
            <p:cNvSpPr>
              <a:spLocks noChangeShapeType="1"/>
            </p:cNvSpPr>
            <p:nvPr/>
          </p:nvSpPr>
          <p:spPr bwMode="auto">
            <a:xfrm flipV="1">
              <a:off x="2016" y="2496"/>
              <a:ext cx="96" cy="48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Line 99"/>
            <p:cNvSpPr>
              <a:spLocks noChangeShapeType="1"/>
            </p:cNvSpPr>
            <p:nvPr/>
          </p:nvSpPr>
          <p:spPr bwMode="auto">
            <a:xfrm flipV="1">
              <a:off x="2112" y="2496"/>
              <a:ext cx="96" cy="96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Line 100"/>
            <p:cNvSpPr>
              <a:spLocks noChangeShapeType="1"/>
            </p:cNvSpPr>
            <p:nvPr/>
          </p:nvSpPr>
          <p:spPr bwMode="auto">
            <a:xfrm flipV="1">
              <a:off x="2256" y="2208"/>
              <a:ext cx="144" cy="48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Line 101"/>
            <p:cNvSpPr>
              <a:spLocks noChangeShapeType="1"/>
            </p:cNvSpPr>
            <p:nvPr/>
          </p:nvSpPr>
          <p:spPr bwMode="auto">
            <a:xfrm flipV="1">
              <a:off x="2016" y="2640"/>
              <a:ext cx="96" cy="48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4" name="AutoShape 108"/>
          <p:cNvSpPr>
            <a:spLocks noChangeAspect="1" noChangeArrowheads="1"/>
          </p:cNvSpPr>
          <p:nvPr/>
        </p:nvSpPr>
        <p:spPr bwMode="auto">
          <a:xfrm rot="14073864" flipH="1">
            <a:off x="8680249" y="1571862"/>
            <a:ext cx="474759" cy="1488156"/>
          </a:xfrm>
          <a:prstGeom prst="flowChartMagneticDisk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 109"/>
          <p:cNvSpPr>
            <a:spLocks noChangeArrowheads="1"/>
          </p:cNvSpPr>
          <p:nvPr/>
        </p:nvSpPr>
        <p:spPr bwMode="auto">
          <a:xfrm>
            <a:off x="2330005" y="283013"/>
            <a:ext cx="754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altLang="ja-JP" sz="2800" b="1" dirty="0" smtClean="0">
                <a:solidFill>
                  <a:srgbClr val="107E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Chopped Glass Fiber </a:t>
            </a:r>
            <a:endParaRPr lang="en-US" altLang="ja-JP" sz="2800" b="1" dirty="0">
              <a:solidFill>
                <a:srgbClr val="107EB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6" name="Picture 4" descr="Image result for NSG gl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" y="57132"/>
            <a:ext cx="681385" cy="384302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7788340" y="3145322"/>
            <a:ext cx="9490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altLang="ja-JP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Fiber</a:t>
            </a:r>
            <a:r>
              <a:rPr lang="en-US" altLang="ja-JP" sz="2800" b="1" dirty="0" smtClean="0">
                <a:solidFill>
                  <a:srgbClr val="107E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ja-JP" sz="2800" b="1" dirty="0">
              <a:solidFill>
                <a:srgbClr val="107EB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rc 1"/>
          <p:cNvSpPr/>
          <p:nvPr/>
        </p:nvSpPr>
        <p:spPr>
          <a:xfrm>
            <a:off x="6629402" y="2221396"/>
            <a:ext cx="1028700" cy="2497231"/>
          </a:xfrm>
          <a:prstGeom prst="arc">
            <a:avLst>
              <a:gd name="adj1" fmla="val 16527384"/>
              <a:gd name="adj2" fmla="val 4483908"/>
            </a:avLst>
          </a:prstGeom>
          <a:ln w="1143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9" name="Text Box 60"/>
          <p:cNvSpPr txBox="1">
            <a:spLocks noChangeArrowheads="1"/>
          </p:cNvSpPr>
          <p:nvPr/>
        </p:nvSpPr>
        <p:spPr bwMode="auto">
          <a:xfrm>
            <a:off x="2179065" y="1755483"/>
            <a:ext cx="746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ja-JP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Glass </a:t>
            </a:r>
            <a:r>
              <a:rPr kumimoji="1"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fiber </a:t>
            </a:r>
            <a:r>
              <a:rPr kumimoji="1" lang="en-US" altLang="ja-JP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reinforced thermoplastics</a:t>
            </a:r>
            <a:endParaRPr kumimoji="1" lang="ja-JP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6772" y="6623324"/>
            <a:ext cx="1401978" cy="207749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CA" sz="1050" b="1" dirty="0"/>
              <a:t>May 9</a:t>
            </a:r>
            <a:r>
              <a:rPr lang="en-CA" sz="1050" b="1" baseline="30000" dirty="0"/>
              <a:t>th,</a:t>
            </a:r>
            <a:r>
              <a:rPr lang="en-CA" sz="1050" b="1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41203559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58053" y="6607377"/>
            <a:ext cx="514350" cy="212725"/>
          </a:xfrm>
        </p:spPr>
        <p:txBody>
          <a:bodyPr/>
          <a:lstStyle/>
          <a:p>
            <a:fld id="{7BB2E098-DC1B-4B03-AFF0-8A14A6765F6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75573" y="4592346"/>
            <a:ext cx="8518967" cy="1631216"/>
          </a:xfrm>
          <a:prstGeom prst="rect">
            <a:avLst/>
          </a:prstGeom>
          <a:solidFill>
            <a:srgbClr val="B4C7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ja-JP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kumimoji="1"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einforcement is evenly distributed between the transverse direction (TD) </a:t>
            </a:r>
            <a:r>
              <a:rPr kumimoji="1" lang="en-US" altLang="ja-JP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kumimoji="1"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direction (MD)</a:t>
            </a:r>
          </a:p>
          <a:p>
            <a:pPr marL="342900" indent="-342900" algn="ctr">
              <a:spcBef>
                <a:spcPct val="50000"/>
              </a:spcBef>
              <a:buFont typeface="Arial"/>
              <a:buChar char="•"/>
              <a:defRPr/>
            </a:pPr>
            <a:r>
              <a:rPr kumimoji="1"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Warpage is reduced, overall shrinkage is reduced</a:t>
            </a:r>
          </a:p>
          <a:p>
            <a:pPr marL="342900" indent="-342900" algn="ctr">
              <a:spcBef>
                <a:spcPct val="50000"/>
              </a:spcBef>
              <a:buFont typeface="Arial"/>
              <a:buChar char="•"/>
              <a:defRPr/>
            </a:pPr>
            <a:r>
              <a:rPr kumimoji="1"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Dimensional stability is improved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6069286" y="3132118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292376" y="3055918"/>
            <a:ext cx="6858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474078" y="2078018"/>
            <a:ext cx="28194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2716486" y="2154218"/>
            <a:ext cx="2438400" cy="1803400"/>
            <a:chOff x="912" y="1584"/>
            <a:chExt cx="1536" cy="1136"/>
          </a:xfrm>
          <a:solidFill>
            <a:srgbClr val="9DC3E6"/>
          </a:solidFill>
        </p:grpSpPr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200" y="1584"/>
              <a:ext cx="128" cy="108"/>
            </a:xfrm>
            <a:custGeom>
              <a:avLst/>
              <a:gdLst>
                <a:gd name="T0" fmla="*/ 0 w 240"/>
                <a:gd name="T1" fmla="*/ 30 h 192"/>
                <a:gd name="T2" fmla="*/ 27 w 240"/>
                <a:gd name="T3" fmla="*/ 61 h 192"/>
                <a:gd name="T4" fmla="*/ 68 w 240"/>
                <a:gd name="T5" fmla="*/ 30 h 192"/>
                <a:gd name="T6" fmla="*/ 54 w 240"/>
                <a:gd name="T7" fmla="*/ 0 h 192"/>
                <a:gd name="T8" fmla="*/ 14 w 240"/>
                <a:gd name="T9" fmla="*/ 0 h 192"/>
                <a:gd name="T10" fmla="*/ 0 w 240"/>
                <a:gd name="T11" fmla="*/ 3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192"/>
                <a:gd name="T20" fmla="*/ 240 w 24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192">
                  <a:moveTo>
                    <a:pt x="0" y="96"/>
                  </a:moveTo>
                  <a:lnTo>
                    <a:pt x="96" y="192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48" y="0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392" y="1632"/>
              <a:ext cx="96" cy="108"/>
            </a:xfrm>
            <a:custGeom>
              <a:avLst/>
              <a:gdLst>
                <a:gd name="T0" fmla="*/ 12 w 192"/>
                <a:gd name="T1" fmla="*/ 15 h 192"/>
                <a:gd name="T2" fmla="*/ 0 w 192"/>
                <a:gd name="T3" fmla="*/ 46 h 192"/>
                <a:gd name="T4" fmla="*/ 12 w 192"/>
                <a:gd name="T5" fmla="*/ 61 h 192"/>
                <a:gd name="T6" fmla="*/ 48 w 192"/>
                <a:gd name="T7" fmla="*/ 61 h 192"/>
                <a:gd name="T8" fmla="*/ 48 w 192"/>
                <a:gd name="T9" fmla="*/ 46 h 192"/>
                <a:gd name="T10" fmla="*/ 36 w 192"/>
                <a:gd name="T11" fmla="*/ 0 h 192"/>
                <a:gd name="T12" fmla="*/ 12 w 192"/>
                <a:gd name="T13" fmla="*/ 15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192"/>
                <a:gd name="T23" fmla="*/ 192 w 192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192">
                  <a:moveTo>
                    <a:pt x="48" y="48"/>
                  </a:moveTo>
                  <a:lnTo>
                    <a:pt x="0" y="144"/>
                  </a:lnTo>
                  <a:lnTo>
                    <a:pt x="48" y="192"/>
                  </a:lnTo>
                  <a:lnTo>
                    <a:pt x="192" y="192"/>
                  </a:lnTo>
                  <a:lnTo>
                    <a:pt x="192" y="144"/>
                  </a:lnTo>
                  <a:lnTo>
                    <a:pt x="144" y="0"/>
                  </a:lnTo>
                  <a:lnTo>
                    <a:pt x="48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248" y="1728"/>
              <a:ext cx="96" cy="108"/>
            </a:xfrm>
            <a:custGeom>
              <a:avLst/>
              <a:gdLst>
                <a:gd name="T0" fmla="*/ 0 w 144"/>
                <a:gd name="T1" fmla="*/ 15 h 192"/>
                <a:gd name="T2" fmla="*/ 21 w 144"/>
                <a:gd name="T3" fmla="*/ 61 h 192"/>
                <a:gd name="T4" fmla="*/ 64 w 144"/>
                <a:gd name="T5" fmla="*/ 15 h 192"/>
                <a:gd name="T6" fmla="*/ 21 w 144"/>
                <a:gd name="T7" fmla="*/ 0 h 192"/>
                <a:gd name="T8" fmla="*/ 0 w 144"/>
                <a:gd name="T9" fmla="*/ 1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92"/>
                <a:gd name="T17" fmla="*/ 144 w 14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92">
                  <a:moveTo>
                    <a:pt x="0" y="48"/>
                  </a:moveTo>
                  <a:lnTo>
                    <a:pt x="48" y="192"/>
                  </a:lnTo>
                  <a:lnTo>
                    <a:pt x="144" y="48"/>
                  </a:lnTo>
                  <a:lnTo>
                    <a:pt x="48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488" y="1728"/>
              <a:ext cx="96" cy="144"/>
            </a:xfrm>
            <a:custGeom>
              <a:avLst/>
              <a:gdLst>
                <a:gd name="T0" fmla="*/ 23 w 240"/>
                <a:gd name="T1" fmla="*/ 18 h 336"/>
                <a:gd name="T2" fmla="*/ 0 w 240"/>
                <a:gd name="T3" fmla="*/ 35 h 336"/>
                <a:gd name="T4" fmla="*/ 8 w 240"/>
                <a:gd name="T5" fmla="*/ 53 h 336"/>
                <a:gd name="T6" fmla="*/ 31 w 240"/>
                <a:gd name="T7" fmla="*/ 62 h 336"/>
                <a:gd name="T8" fmla="*/ 38 w 240"/>
                <a:gd name="T9" fmla="*/ 35 h 336"/>
                <a:gd name="T10" fmla="*/ 38 w 240"/>
                <a:gd name="T11" fmla="*/ 0 h 336"/>
                <a:gd name="T12" fmla="*/ 23 w 240"/>
                <a:gd name="T13" fmla="*/ 18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0"/>
                <a:gd name="T22" fmla="*/ 0 h 336"/>
                <a:gd name="T23" fmla="*/ 240 w 240"/>
                <a:gd name="T24" fmla="*/ 336 h 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0" h="336">
                  <a:moveTo>
                    <a:pt x="144" y="96"/>
                  </a:moveTo>
                  <a:lnTo>
                    <a:pt x="0" y="192"/>
                  </a:lnTo>
                  <a:lnTo>
                    <a:pt x="48" y="288"/>
                  </a:lnTo>
                  <a:lnTo>
                    <a:pt x="192" y="336"/>
                  </a:lnTo>
                  <a:lnTo>
                    <a:pt x="240" y="192"/>
                  </a:lnTo>
                  <a:lnTo>
                    <a:pt x="240" y="0"/>
                  </a:lnTo>
                  <a:lnTo>
                    <a:pt x="144" y="9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1344" y="1872"/>
              <a:ext cx="128" cy="72"/>
            </a:xfrm>
            <a:custGeom>
              <a:avLst/>
              <a:gdLst>
                <a:gd name="T0" fmla="*/ 14 w 336"/>
                <a:gd name="T1" fmla="*/ 0 h 192"/>
                <a:gd name="T2" fmla="*/ 49 w 336"/>
                <a:gd name="T3" fmla="*/ 14 h 192"/>
                <a:gd name="T4" fmla="*/ 49 w 336"/>
                <a:gd name="T5" fmla="*/ 27 h 192"/>
                <a:gd name="T6" fmla="*/ 0 w 336"/>
                <a:gd name="T7" fmla="*/ 27 h 192"/>
                <a:gd name="T8" fmla="*/ 14 w 33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92"/>
                <a:gd name="T17" fmla="*/ 336 w 33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92">
                  <a:moveTo>
                    <a:pt x="96" y="0"/>
                  </a:moveTo>
                  <a:lnTo>
                    <a:pt x="336" y="96"/>
                  </a:lnTo>
                  <a:lnTo>
                    <a:pt x="336" y="192"/>
                  </a:lnTo>
                  <a:lnTo>
                    <a:pt x="0" y="19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 rot="5400000">
              <a:off x="1632" y="1632"/>
              <a:ext cx="128" cy="108"/>
            </a:xfrm>
            <a:custGeom>
              <a:avLst/>
              <a:gdLst>
                <a:gd name="T0" fmla="*/ 0 w 240"/>
                <a:gd name="T1" fmla="*/ 30 h 192"/>
                <a:gd name="T2" fmla="*/ 27 w 240"/>
                <a:gd name="T3" fmla="*/ 61 h 192"/>
                <a:gd name="T4" fmla="*/ 68 w 240"/>
                <a:gd name="T5" fmla="*/ 30 h 192"/>
                <a:gd name="T6" fmla="*/ 54 w 240"/>
                <a:gd name="T7" fmla="*/ 0 h 192"/>
                <a:gd name="T8" fmla="*/ 14 w 240"/>
                <a:gd name="T9" fmla="*/ 0 h 192"/>
                <a:gd name="T10" fmla="*/ 0 w 240"/>
                <a:gd name="T11" fmla="*/ 3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192"/>
                <a:gd name="T20" fmla="*/ 240 w 24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192">
                  <a:moveTo>
                    <a:pt x="0" y="96"/>
                  </a:moveTo>
                  <a:lnTo>
                    <a:pt x="96" y="192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48" y="0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 rot="5400000">
              <a:off x="1824" y="1680"/>
              <a:ext cx="96" cy="108"/>
            </a:xfrm>
            <a:custGeom>
              <a:avLst/>
              <a:gdLst>
                <a:gd name="T0" fmla="*/ 12 w 192"/>
                <a:gd name="T1" fmla="*/ 15 h 192"/>
                <a:gd name="T2" fmla="*/ 0 w 192"/>
                <a:gd name="T3" fmla="*/ 46 h 192"/>
                <a:gd name="T4" fmla="*/ 12 w 192"/>
                <a:gd name="T5" fmla="*/ 61 h 192"/>
                <a:gd name="T6" fmla="*/ 48 w 192"/>
                <a:gd name="T7" fmla="*/ 61 h 192"/>
                <a:gd name="T8" fmla="*/ 48 w 192"/>
                <a:gd name="T9" fmla="*/ 46 h 192"/>
                <a:gd name="T10" fmla="*/ 36 w 192"/>
                <a:gd name="T11" fmla="*/ 0 h 192"/>
                <a:gd name="T12" fmla="*/ 12 w 192"/>
                <a:gd name="T13" fmla="*/ 15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192"/>
                <a:gd name="T23" fmla="*/ 192 w 192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192">
                  <a:moveTo>
                    <a:pt x="48" y="48"/>
                  </a:moveTo>
                  <a:lnTo>
                    <a:pt x="0" y="144"/>
                  </a:lnTo>
                  <a:lnTo>
                    <a:pt x="48" y="192"/>
                  </a:lnTo>
                  <a:lnTo>
                    <a:pt x="192" y="192"/>
                  </a:lnTo>
                  <a:lnTo>
                    <a:pt x="192" y="144"/>
                  </a:lnTo>
                  <a:lnTo>
                    <a:pt x="144" y="0"/>
                  </a:lnTo>
                  <a:lnTo>
                    <a:pt x="48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 rot="5400000">
              <a:off x="1680" y="1776"/>
              <a:ext cx="96" cy="108"/>
            </a:xfrm>
            <a:custGeom>
              <a:avLst/>
              <a:gdLst>
                <a:gd name="T0" fmla="*/ 0 w 144"/>
                <a:gd name="T1" fmla="*/ 15 h 192"/>
                <a:gd name="T2" fmla="*/ 21 w 144"/>
                <a:gd name="T3" fmla="*/ 61 h 192"/>
                <a:gd name="T4" fmla="*/ 64 w 144"/>
                <a:gd name="T5" fmla="*/ 15 h 192"/>
                <a:gd name="T6" fmla="*/ 21 w 144"/>
                <a:gd name="T7" fmla="*/ 0 h 192"/>
                <a:gd name="T8" fmla="*/ 0 w 144"/>
                <a:gd name="T9" fmla="*/ 1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92"/>
                <a:gd name="T17" fmla="*/ 144 w 14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92">
                  <a:moveTo>
                    <a:pt x="0" y="48"/>
                  </a:moveTo>
                  <a:lnTo>
                    <a:pt x="48" y="192"/>
                  </a:lnTo>
                  <a:lnTo>
                    <a:pt x="144" y="48"/>
                  </a:lnTo>
                  <a:lnTo>
                    <a:pt x="48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 rot="5400000">
              <a:off x="1920" y="1776"/>
              <a:ext cx="96" cy="144"/>
            </a:xfrm>
            <a:custGeom>
              <a:avLst/>
              <a:gdLst>
                <a:gd name="T0" fmla="*/ 23 w 240"/>
                <a:gd name="T1" fmla="*/ 18 h 336"/>
                <a:gd name="T2" fmla="*/ 0 w 240"/>
                <a:gd name="T3" fmla="*/ 35 h 336"/>
                <a:gd name="T4" fmla="*/ 8 w 240"/>
                <a:gd name="T5" fmla="*/ 53 h 336"/>
                <a:gd name="T6" fmla="*/ 31 w 240"/>
                <a:gd name="T7" fmla="*/ 62 h 336"/>
                <a:gd name="T8" fmla="*/ 38 w 240"/>
                <a:gd name="T9" fmla="*/ 35 h 336"/>
                <a:gd name="T10" fmla="*/ 38 w 240"/>
                <a:gd name="T11" fmla="*/ 0 h 336"/>
                <a:gd name="T12" fmla="*/ 23 w 240"/>
                <a:gd name="T13" fmla="*/ 18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0"/>
                <a:gd name="T22" fmla="*/ 0 h 336"/>
                <a:gd name="T23" fmla="*/ 240 w 240"/>
                <a:gd name="T24" fmla="*/ 336 h 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0" h="336">
                  <a:moveTo>
                    <a:pt x="144" y="96"/>
                  </a:moveTo>
                  <a:lnTo>
                    <a:pt x="0" y="192"/>
                  </a:lnTo>
                  <a:lnTo>
                    <a:pt x="48" y="288"/>
                  </a:lnTo>
                  <a:lnTo>
                    <a:pt x="192" y="336"/>
                  </a:lnTo>
                  <a:lnTo>
                    <a:pt x="240" y="192"/>
                  </a:lnTo>
                  <a:lnTo>
                    <a:pt x="240" y="0"/>
                  </a:lnTo>
                  <a:lnTo>
                    <a:pt x="144" y="9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 rot="5400000">
              <a:off x="1700" y="1996"/>
              <a:ext cx="128" cy="72"/>
            </a:xfrm>
            <a:custGeom>
              <a:avLst/>
              <a:gdLst>
                <a:gd name="T0" fmla="*/ 14 w 336"/>
                <a:gd name="T1" fmla="*/ 0 h 192"/>
                <a:gd name="T2" fmla="*/ 49 w 336"/>
                <a:gd name="T3" fmla="*/ 14 h 192"/>
                <a:gd name="T4" fmla="*/ 49 w 336"/>
                <a:gd name="T5" fmla="*/ 27 h 192"/>
                <a:gd name="T6" fmla="*/ 0 w 336"/>
                <a:gd name="T7" fmla="*/ 27 h 192"/>
                <a:gd name="T8" fmla="*/ 14 w 33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92"/>
                <a:gd name="T17" fmla="*/ 336 w 33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92">
                  <a:moveTo>
                    <a:pt x="96" y="0"/>
                  </a:moveTo>
                  <a:lnTo>
                    <a:pt x="336" y="96"/>
                  </a:lnTo>
                  <a:lnTo>
                    <a:pt x="336" y="192"/>
                  </a:lnTo>
                  <a:lnTo>
                    <a:pt x="0" y="19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 flipV="1">
              <a:off x="912" y="1728"/>
              <a:ext cx="128" cy="108"/>
            </a:xfrm>
            <a:custGeom>
              <a:avLst/>
              <a:gdLst>
                <a:gd name="T0" fmla="*/ 0 w 240"/>
                <a:gd name="T1" fmla="*/ 30 h 192"/>
                <a:gd name="T2" fmla="*/ 27 w 240"/>
                <a:gd name="T3" fmla="*/ 61 h 192"/>
                <a:gd name="T4" fmla="*/ 68 w 240"/>
                <a:gd name="T5" fmla="*/ 30 h 192"/>
                <a:gd name="T6" fmla="*/ 54 w 240"/>
                <a:gd name="T7" fmla="*/ 0 h 192"/>
                <a:gd name="T8" fmla="*/ 14 w 240"/>
                <a:gd name="T9" fmla="*/ 0 h 192"/>
                <a:gd name="T10" fmla="*/ 0 w 240"/>
                <a:gd name="T11" fmla="*/ 3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192"/>
                <a:gd name="T20" fmla="*/ 240 w 24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192">
                  <a:moveTo>
                    <a:pt x="0" y="96"/>
                  </a:moveTo>
                  <a:lnTo>
                    <a:pt x="96" y="192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48" y="0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 flipV="1">
              <a:off x="1104" y="1776"/>
              <a:ext cx="96" cy="108"/>
            </a:xfrm>
            <a:custGeom>
              <a:avLst/>
              <a:gdLst>
                <a:gd name="T0" fmla="*/ 12 w 192"/>
                <a:gd name="T1" fmla="*/ 15 h 192"/>
                <a:gd name="T2" fmla="*/ 0 w 192"/>
                <a:gd name="T3" fmla="*/ 46 h 192"/>
                <a:gd name="T4" fmla="*/ 12 w 192"/>
                <a:gd name="T5" fmla="*/ 61 h 192"/>
                <a:gd name="T6" fmla="*/ 48 w 192"/>
                <a:gd name="T7" fmla="*/ 61 h 192"/>
                <a:gd name="T8" fmla="*/ 48 w 192"/>
                <a:gd name="T9" fmla="*/ 46 h 192"/>
                <a:gd name="T10" fmla="*/ 36 w 192"/>
                <a:gd name="T11" fmla="*/ 0 h 192"/>
                <a:gd name="T12" fmla="*/ 12 w 192"/>
                <a:gd name="T13" fmla="*/ 15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192"/>
                <a:gd name="T23" fmla="*/ 192 w 192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192">
                  <a:moveTo>
                    <a:pt x="48" y="48"/>
                  </a:moveTo>
                  <a:lnTo>
                    <a:pt x="0" y="144"/>
                  </a:lnTo>
                  <a:lnTo>
                    <a:pt x="48" y="192"/>
                  </a:lnTo>
                  <a:lnTo>
                    <a:pt x="192" y="192"/>
                  </a:lnTo>
                  <a:lnTo>
                    <a:pt x="192" y="144"/>
                  </a:lnTo>
                  <a:lnTo>
                    <a:pt x="144" y="0"/>
                  </a:lnTo>
                  <a:lnTo>
                    <a:pt x="48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 flipV="1">
              <a:off x="960" y="1872"/>
              <a:ext cx="96" cy="108"/>
            </a:xfrm>
            <a:custGeom>
              <a:avLst/>
              <a:gdLst>
                <a:gd name="T0" fmla="*/ 0 w 144"/>
                <a:gd name="T1" fmla="*/ 15 h 192"/>
                <a:gd name="T2" fmla="*/ 21 w 144"/>
                <a:gd name="T3" fmla="*/ 61 h 192"/>
                <a:gd name="T4" fmla="*/ 64 w 144"/>
                <a:gd name="T5" fmla="*/ 15 h 192"/>
                <a:gd name="T6" fmla="*/ 21 w 144"/>
                <a:gd name="T7" fmla="*/ 0 h 192"/>
                <a:gd name="T8" fmla="*/ 0 w 144"/>
                <a:gd name="T9" fmla="*/ 1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92"/>
                <a:gd name="T17" fmla="*/ 144 w 14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92">
                  <a:moveTo>
                    <a:pt x="0" y="48"/>
                  </a:moveTo>
                  <a:lnTo>
                    <a:pt x="48" y="192"/>
                  </a:lnTo>
                  <a:lnTo>
                    <a:pt x="144" y="48"/>
                  </a:lnTo>
                  <a:lnTo>
                    <a:pt x="48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 flipV="1">
              <a:off x="1200" y="1872"/>
              <a:ext cx="96" cy="144"/>
            </a:xfrm>
            <a:custGeom>
              <a:avLst/>
              <a:gdLst>
                <a:gd name="T0" fmla="*/ 23 w 240"/>
                <a:gd name="T1" fmla="*/ 18 h 336"/>
                <a:gd name="T2" fmla="*/ 0 w 240"/>
                <a:gd name="T3" fmla="*/ 35 h 336"/>
                <a:gd name="T4" fmla="*/ 8 w 240"/>
                <a:gd name="T5" fmla="*/ 53 h 336"/>
                <a:gd name="T6" fmla="*/ 31 w 240"/>
                <a:gd name="T7" fmla="*/ 62 h 336"/>
                <a:gd name="T8" fmla="*/ 38 w 240"/>
                <a:gd name="T9" fmla="*/ 35 h 336"/>
                <a:gd name="T10" fmla="*/ 38 w 240"/>
                <a:gd name="T11" fmla="*/ 0 h 336"/>
                <a:gd name="T12" fmla="*/ 23 w 240"/>
                <a:gd name="T13" fmla="*/ 18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0"/>
                <a:gd name="T22" fmla="*/ 0 h 336"/>
                <a:gd name="T23" fmla="*/ 240 w 240"/>
                <a:gd name="T24" fmla="*/ 336 h 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0" h="336">
                  <a:moveTo>
                    <a:pt x="144" y="96"/>
                  </a:moveTo>
                  <a:lnTo>
                    <a:pt x="0" y="192"/>
                  </a:lnTo>
                  <a:lnTo>
                    <a:pt x="48" y="288"/>
                  </a:lnTo>
                  <a:lnTo>
                    <a:pt x="192" y="336"/>
                  </a:lnTo>
                  <a:lnTo>
                    <a:pt x="240" y="192"/>
                  </a:lnTo>
                  <a:lnTo>
                    <a:pt x="240" y="0"/>
                  </a:lnTo>
                  <a:lnTo>
                    <a:pt x="144" y="9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 flipV="1">
              <a:off x="1056" y="2016"/>
              <a:ext cx="128" cy="72"/>
            </a:xfrm>
            <a:custGeom>
              <a:avLst/>
              <a:gdLst>
                <a:gd name="T0" fmla="*/ 14 w 336"/>
                <a:gd name="T1" fmla="*/ 0 h 192"/>
                <a:gd name="T2" fmla="*/ 49 w 336"/>
                <a:gd name="T3" fmla="*/ 14 h 192"/>
                <a:gd name="T4" fmla="*/ 49 w 336"/>
                <a:gd name="T5" fmla="*/ 27 h 192"/>
                <a:gd name="T6" fmla="*/ 0 w 336"/>
                <a:gd name="T7" fmla="*/ 27 h 192"/>
                <a:gd name="T8" fmla="*/ 14 w 33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92"/>
                <a:gd name="T17" fmla="*/ 336 w 33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92">
                  <a:moveTo>
                    <a:pt x="96" y="0"/>
                  </a:moveTo>
                  <a:lnTo>
                    <a:pt x="336" y="96"/>
                  </a:lnTo>
                  <a:lnTo>
                    <a:pt x="336" y="192"/>
                  </a:lnTo>
                  <a:lnTo>
                    <a:pt x="0" y="19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 rot="-5400000">
              <a:off x="1200" y="2112"/>
              <a:ext cx="128" cy="108"/>
            </a:xfrm>
            <a:custGeom>
              <a:avLst/>
              <a:gdLst>
                <a:gd name="T0" fmla="*/ 0 w 240"/>
                <a:gd name="T1" fmla="*/ 30 h 192"/>
                <a:gd name="T2" fmla="*/ 27 w 240"/>
                <a:gd name="T3" fmla="*/ 61 h 192"/>
                <a:gd name="T4" fmla="*/ 68 w 240"/>
                <a:gd name="T5" fmla="*/ 30 h 192"/>
                <a:gd name="T6" fmla="*/ 54 w 240"/>
                <a:gd name="T7" fmla="*/ 0 h 192"/>
                <a:gd name="T8" fmla="*/ 14 w 240"/>
                <a:gd name="T9" fmla="*/ 0 h 192"/>
                <a:gd name="T10" fmla="*/ 0 w 240"/>
                <a:gd name="T11" fmla="*/ 3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192"/>
                <a:gd name="T20" fmla="*/ 240 w 24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192">
                  <a:moveTo>
                    <a:pt x="0" y="96"/>
                  </a:moveTo>
                  <a:lnTo>
                    <a:pt x="96" y="192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48" y="0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 rot="-5400000">
              <a:off x="1392" y="2160"/>
              <a:ext cx="96" cy="108"/>
            </a:xfrm>
            <a:custGeom>
              <a:avLst/>
              <a:gdLst>
                <a:gd name="T0" fmla="*/ 12 w 192"/>
                <a:gd name="T1" fmla="*/ 15 h 192"/>
                <a:gd name="T2" fmla="*/ 0 w 192"/>
                <a:gd name="T3" fmla="*/ 46 h 192"/>
                <a:gd name="T4" fmla="*/ 12 w 192"/>
                <a:gd name="T5" fmla="*/ 61 h 192"/>
                <a:gd name="T6" fmla="*/ 48 w 192"/>
                <a:gd name="T7" fmla="*/ 61 h 192"/>
                <a:gd name="T8" fmla="*/ 48 w 192"/>
                <a:gd name="T9" fmla="*/ 46 h 192"/>
                <a:gd name="T10" fmla="*/ 36 w 192"/>
                <a:gd name="T11" fmla="*/ 0 h 192"/>
                <a:gd name="T12" fmla="*/ 12 w 192"/>
                <a:gd name="T13" fmla="*/ 15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192"/>
                <a:gd name="T23" fmla="*/ 192 w 192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192">
                  <a:moveTo>
                    <a:pt x="48" y="48"/>
                  </a:moveTo>
                  <a:lnTo>
                    <a:pt x="0" y="144"/>
                  </a:lnTo>
                  <a:lnTo>
                    <a:pt x="48" y="192"/>
                  </a:lnTo>
                  <a:lnTo>
                    <a:pt x="192" y="192"/>
                  </a:lnTo>
                  <a:lnTo>
                    <a:pt x="192" y="144"/>
                  </a:lnTo>
                  <a:lnTo>
                    <a:pt x="144" y="0"/>
                  </a:lnTo>
                  <a:lnTo>
                    <a:pt x="48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 rot="-5400000">
              <a:off x="1248" y="2256"/>
              <a:ext cx="96" cy="108"/>
            </a:xfrm>
            <a:custGeom>
              <a:avLst/>
              <a:gdLst>
                <a:gd name="T0" fmla="*/ 0 w 144"/>
                <a:gd name="T1" fmla="*/ 15 h 192"/>
                <a:gd name="T2" fmla="*/ 21 w 144"/>
                <a:gd name="T3" fmla="*/ 61 h 192"/>
                <a:gd name="T4" fmla="*/ 64 w 144"/>
                <a:gd name="T5" fmla="*/ 15 h 192"/>
                <a:gd name="T6" fmla="*/ 21 w 144"/>
                <a:gd name="T7" fmla="*/ 0 h 192"/>
                <a:gd name="T8" fmla="*/ 0 w 144"/>
                <a:gd name="T9" fmla="*/ 1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92"/>
                <a:gd name="T17" fmla="*/ 144 w 14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92">
                  <a:moveTo>
                    <a:pt x="0" y="48"/>
                  </a:moveTo>
                  <a:lnTo>
                    <a:pt x="48" y="192"/>
                  </a:lnTo>
                  <a:lnTo>
                    <a:pt x="144" y="48"/>
                  </a:lnTo>
                  <a:lnTo>
                    <a:pt x="48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 rot="-5400000">
              <a:off x="1488" y="2256"/>
              <a:ext cx="96" cy="144"/>
            </a:xfrm>
            <a:custGeom>
              <a:avLst/>
              <a:gdLst>
                <a:gd name="T0" fmla="*/ 23 w 240"/>
                <a:gd name="T1" fmla="*/ 18 h 336"/>
                <a:gd name="T2" fmla="*/ 0 w 240"/>
                <a:gd name="T3" fmla="*/ 35 h 336"/>
                <a:gd name="T4" fmla="*/ 8 w 240"/>
                <a:gd name="T5" fmla="*/ 53 h 336"/>
                <a:gd name="T6" fmla="*/ 31 w 240"/>
                <a:gd name="T7" fmla="*/ 62 h 336"/>
                <a:gd name="T8" fmla="*/ 38 w 240"/>
                <a:gd name="T9" fmla="*/ 35 h 336"/>
                <a:gd name="T10" fmla="*/ 38 w 240"/>
                <a:gd name="T11" fmla="*/ 0 h 336"/>
                <a:gd name="T12" fmla="*/ 23 w 240"/>
                <a:gd name="T13" fmla="*/ 18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0"/>
                <a:gd name="T22" fmla="*/ 0 h 336"/>
                <a:gd name="T23" fmla="*/ 240 w 240"/>
                <a:gd name="T24" fmla="*/ 336 h 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0" h="336">
                  <a:moveTo>
                    <a:pt x="144" y="96"/>
                  </a:moveTo>
                  <a:lnTo>
                    <a:pt x="0" y="192"/>
                  </a:lnTo>
                  <a:lnTo>
                    <a:pt x="48" y="288"/>
                  </a:lnTo>
                  <a:lnTo>
                    <a:pt x="192" y="336"/>
                  </a:lnTo>
                  <a:lnTo>
                    <a:pt x="240" y="192"/>
                  </a:lnTo>
                  <a:lnTo>
                    <a:pt x="240" y="0"/>
                  </a:lnTo>
                  <a:lnTo>
                    <a:pt x="144" y="9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 rot="-5400000">
              <a:off x="1344" y="2400"/>
              <a:ext cx="128" cy="72"/>
            </a:xfrm>
            <a:custGeom>
              <a:avLst/>
              <a:gdLst>
                <a:gd name="T0" fmla="*/ 14 w 336"/>
                <a:gd name="T1" fmla="*/ 0 h 192"/>
                <a:gd name="T2" fmla="*/ 49 w 336"/>
                <a:gd name="T3" fmla="*/ 14 h 192"/>
                <a:gd name="T4" fmla="*/ 49 w 336"/>
                <a:gd name="T5" fmla="*/ 27 h 192"/>
                <a:gd name="T6" fmla="*/ 0 w 336"/>
                <a:gd name="T7" fmla="*/ 27 h 192"/>
                <a:gd name="T8" fmla="*/ 14 w 33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92"/>
                <a:gd name="T17" fmla="*/ 336 w 33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92">
                  <a:moveTo>
                    <a:pt x="96" y="0"/>
                  </a:moveTo>
                  <a:lnTo>
                    <a:pt x="336" y="96"/>
                  </a:lnTo>
                  <a:lnTo>
                    <a:pt x="336" y="192"/>
                  </a:lnTo>
                  <a:lnTo>
                    <a:pt x="0" y="19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632" y="2160"/>
              <a:ext cx="128" cy="108"/>
            </a:xfrm>
            <a:custGeom>
              <a:avLst/>
              <a:gdLst>
                <a:gd name="T0" fmla="*/ 0 w 240"/>
                <a:gd name="T1" fmla="*/ 30 h 192"/>
                <a:gd name="T2" fmla="*/ 27 w 240"/>
                <a:gd name="T3" fmla="*/ 61 h 192"/>
                <a:gd name="T4" fmla="*/ 68 w 240"/>
                <a:gd name="T5" fmla="*/ 30 h 192"/>
                <a:gd name="T6" fmla="*/ 54 w 240"/>
                <a:gd name="T7" fmla="*/ 0 h 192"/>
                <a:gd name="T8" fmla="*/ 14 w 240"/>
                <a:gd name="T9" fmla="*/ 0 h 192"/>
                <a:gd name="T10" fmla="*/ 0 w 240"/>
                <a:gd name="T11" fmla="*/ 3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192"/>
                <a:gd name="T20" fmla="*/ 240 w 24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192">
                  <a:moveTo>
                    <a:pt x="0" y="96"/>
                  </a:moveTo>
                  <a:lnTo>
                    <a:pt x="96" y="192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48" y="0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824" y="2208"/>
              <a:ext cx="96" cy="108"/>
            </a:xfrm>
            <a:custGeom>
              <a:avLst/>
              <a:gdLst>
                <a:gd name="T0" fmla="*/ 12 w 192"/>
                <a:gd name="T1" fmla="*/ 15 h 192"/>
                <a:gd name="T2" fmla="*/ 0 w 192"/>
                <a:gd name="T3" fmla="*/ 46 h 192"/>
                <a:gd name="T4" fmla="*/ 12 w 192"/>
                <a:gd name="T5" fmla="*/ 61 h 192"/>
                <a:gd name="T6" fmla="*/ 48 w 192"/>
                <a:gd name="T7" fmla="*/ 61 h 192"/>
                <a:gd name="T8" fmla="*/ 48 w 192"/>
                <a:gd name="T9" fmla="*/ 46 h 192"/>
                <a:gd name="T10" fmla="*/ 36 w 192"/>
                <a:gd name="T11" fmla="*/ 0 h 192"/>
                <a:gd name="T12" fmla="*/ 12 w 192"/>
                <a:gd name="T13" fmla="*/ 15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192"/>
                <a:gd name="T23" fmla="*/ 192 w 192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192">
                  <a:moveTo>
                    <a:pt x="48" y="48"/>
                  </a:moveTo>
                  <a:lnTo>
                    <a:pt x="0" y="144"/>
                  </a:lnTo>
                  <a:lnTo>
                    <a:pt x="48" y="192"/>
                  </a:lnTo>
                  <a:lnTo>
                    <a:pt x="192" y="192"/>
                  </a:lnTo>
                  <a:lnTo>
                    <a:pt x="192" y="144"/>
                  </a:lnTo>
                  <a:lnTo>
                    <a:pt x="144" y="0"/>
                  </a:lnTo>
                  <a:lnTo>
                    <a:pt x="48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1680" y="2304"/>
              <a:ext cx="96" cy="108"/>
            </a:xfrm>
            <a:custGeom>
              <a:avLst/>
              <a:gdLst>
                <a:gd name="T0" fmla="*/ 0 w 144"/>
                <a:gd name="T1" fmla="*/ 15 h 192"/>
                <a:gd name="T2" fmla="*/ 21 w 144"/>
                <a:gd name="T3" fmla="*/ 61 h 192"/>
                <a:gd name="T4" fmla="*/ 64 w 144"/>
                <a:gd name="T5" fmla="*/ 15 h 192"/>
                <a:gd name="T6" fmla="*/ 21 w 144"/>
                <a:gd name="T7" fmla="*/ 0 h 192"/>
                <a:gd name="T8" fmla="*/ 0 w 144"/>
                <a:gd name="T9" fmla="*/ 1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92"/>
                <a:gd name="T17" fmla="*/ 144 w 14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92">
                  <a:moveTo>
                    <a:pt x="0" y="48"/>
                  </a:moveTo>
                  <a:lnTo>
                    <a:pt x="48" y="192"/>
                  </a:lnTo>
                  <a:lnTo>
                    <a:pt x="144" y="48"/>
                  </a:lnTo>
                  <a:lnTo>
                    <a:pt x="48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1920" y="2304"/>
              <a:ext cx="96" cy="144"/>
            </a:xfrm>
            <a:custGeom>
              <a:avLst/>
              <a:gdLst>
                <a:gd name="T0" fmla="*/ 23 w 240"/>
                <a:gd name="T1" fmla="*/ 18 h 336"/>
                <a:gd name="T2" fmla="*/ 0 w 240"/>
                <a:gd name="T3" fmla="*/ 35 h 336"/>
                <a:gd name="T4" fmla="*/ 8 w 240"/>
                <a:gd name="T5" fmla="*/ 53 h 336"/>
                <a:gd name="T6" fmla="*/ 31 w 240"/>
                <a:gd name="T7" fmla="*/ 62 h 336"/>
                <a:gd name="T8" fmla="*/ 38 w 240"/>
                <a:gd name="T9" fmla="*/ 35 h 336"/>
                <a:gd name="T10" fmla="*/ 38 w 240"/>
                <a:gd name="T11" fmla="*/ 0 h 336"/>
                <a:gd name="T12" fmla="*/ 23 w 240"/>
                <a:gd name="T13" fmla="*/ 18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0"/>
                <a:gd name="T22" fmla="*/ 0 h 336"/>
                <a:gd name="T23" fmla="*/ 240 w 240"/>
                <a:gd name="T24" fmla="*/ 336 h 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0" h="336">
                  <a:moveTo>
                    <a:pt x="144" y="96"/>
                  </a:moveTo>
                  <a:lnTo>
                    <a:pt x="0" y="192"/>
                  </a:lnTo>
                  <a:lnTo>
                    <a:pt x="48" y="288"/>
                  </a:lnTo>
                  <a:lnTo>
                    <a:pt x="192" y="336"/>
                  </a:lnTo>
                  <a:lnTo>
                    <a:pt x="240" y="192"/>
                  </a:lnTo>
                  <a:lnTo>
                    <a:pt x="240" y="0"/>
                  </a:lnTo>
                  <a:lnTo>
                    <a:pt x="144" y="9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1776" y="2448"/>
              <a:ext cx="128" cy="72"/>
            </a:xfrm>
            <a:custGeom>
              <a:avLst/>
              <a:gdLst>
                <a:gd name="T0" fmla="*/ 14 w 336"/>
                <a:gd name="T1" fmla="*/ 0 h 192"/>
                <a:gd name="T2" fmla="*/ 49 w 336"/>
                <a:gd name="T3" fmla="*/ 14 h 192"/>
                <a:gd name="T4" fmla="*/ 49 w 336"/>
                <a:gd name="T5" fmla="*/ 27 h 192"/>
                <a:gd name="T6" fmla="*/ 0 w 336"/>
                <a:gd name="T7" fmla="*/ 27 h 192"/>
                <a:gd name="T8" fmla="*/ 14 w 33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92"/>
                <a:gd name="T17" fmla="*/ 336 w 33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92">
                  <a:moveTo>
                    <a:pt x="96" y="0"/>
                  </a:moveTo>
                  <a:lnTo>
                    <a:pt x="336" y="96"/>
                  </a:lnTo>
                  <a:lnTo>
                    <a:pt x="336" y="192"/>
                  </a:lnTo>
                  <a:lnTo>
                    <a:pt x="0" y="19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 rot="16200000" flipV="1">
              <a:off x="912" y="2256"/>
              <a:ext cx="128" cy="108"/>
            </a:xfrm>
            <a:custGeom>
              <a:avLst/>
              <a:gdLst>
                <a:gd name="T0" fmla="*/ 0 w 240"/>
                <a:gd name="T1" fmla="*/ 30 h 192"/>
                <a:gd name="T2" fmla="*/ 27 w 240"/>
                <a:gd name="T3" fmla="*/ 61 h 192"/>
                <a:gd name="T4" fmla="*/ 68 w 240"/>
                <a:gd name="T5" fmla="*/ 30 h 192"/>
                <a:gd name="T6" fmla="*/ 54 w 240"/>
                <a:gd name="T7" fmla="*/ 0 h 192"/>
                <a:gd name="T8" fmla="*/ 14 w 240"/>
                <a:gd name="T9" fmla="*/ 0 h 192"/>
                <a:gd name="T10" fmla="*/ 0 w 240"/>
                <a:gd name="T11" fmla="*/ 3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192"/>
                <a:gd name="T20" fmla="*/ 240 w 24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192">
                  <a:moveTo>
                    <a:pt x="0" y="96"/>
                  </a:moveTo>
                  <a:lnTo>
                    <a:pt x="96" y="192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48" y="0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 rot="16200000" flipV="1">
              <a:off x="1104" y="2304"/>
              <a:ext cx="96" cy="108"/>
            </a:xfrm>
            <a:custGeom>
              <a:avLst/>
              <a:gdLst>
                <a:gd name="T0" fmla="*/ 12 w 192"/>
                <a:gd name="T1" fmla="*/ 15 h 192"/>
                <a:gd name="T2" fmla="*/ 0 w 192"/>
                <a:gd name="T3" fmla="*/ 46 h 192"/>
                <a:gd name="T4" fmla="*/ 12 w 192"/>
                <a:gd name="T5" fmla="*/ 61 h 192"/>
                <a:gd name="T6" fmla="*/ 48 w 192"/>
                <a:gd name="T7" fmla="*/ 61 h 192"/>
                <a:gd name="T8" fmla="*/ 48 w 192"/>
                <a:gd name="T9" fmla="*/ 46 h 192"/>
                <a:gd name="T10" fmla="*/ 36 w 192"/>
                <a:gd name="T11" fmla="*/ 0 h 192"/>
                <a:gd name="T12" fmla="*/ 12 w 192"/>
                <a:gd name="T13" fmla="*/ 15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192"/>
                <a:gd name="T23" fmla="*/ 192 w 192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192">
                  <a:moveTo>
                    <a:pt x="48" y="48"/>
                  </a:moveTo>
                  <a:lnTo>
                    <a:pt x="0" y="144"/>
                  </a:lnTo>
                  <a:lnTo>
                    <a:pt x="48" y="192"/>
                  </a:lnTo>
                  <a:lnTo>
                    <a:pt x="192" y="192"/>
                  </a:lnTo>
                  <a:lnTo>
                    <a:pt x="192" y="144"/>
                  </a:lnTo>
                  <a:lnTo>
                    <a:pt x="144" y="0"/>
                  </a:lnTo>
                  <a:lnTo>
                    <a:pt x="48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 rot="16200000" flipV="1">
              <a:off x="960" y="2400"/>
              <a:ext cx="96" cy="108"/>
            </a:xfrm>
            <a:custGeom>
              <a:avLst/>
              <a:gdLst>
                <a:gd name="T0" fmla="*/ 0 w 144"/>
                <a:gd name="T1" fmla="*/ 15 h 192"/>
                <a:gd name="T2" fmla="*/ 21 w 144"/>
                <a:gd name="T3" fmla="*/ 61 h 192"/>
                <a:gd name="T4" fmla="*/ 64 w 144"/>
                <a:gd name="T5" fmla="*/ 15 h 192"/>
                <a:gd name="T6" fmla="*/ 21 w 144"/>
                <a:gd name="T7" fmla="*/ 0 h 192"/>
                <a:gd name="T8" fmla="*/ 0 w 144"/>
                <a:gd name="T9" fmla="*/ 1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92"/>
                <a:gd name="T17" fmla="*/ 144 w 14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92">
                  <a:moveTo>
                    <a:pt x="0" y="48"/>
                  </a:moveTo>
                  <a:lnTo>
                    <a:pt x="48" y="192"/>
                  </a:lnTo>
                  <a:lnTo>
                    <a:pt x="144" y="48"/>
                  </a:lnTo>
                  <a:lnTo>
                    <a:pt x="48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 rot="16200000" flipV="1">
              <a:off x="1200" y="2400"/>
              <a:ext cx="96" cy="144"/>
            </a:xfrm>
            <a:custGeom>
              <a:avLst/>
              <a:gdLst>
                <a:gd name="T0" fmla="*/ 23 w 240"/>
                <a:gd name="T1" fmla="*/ 18 h 336"/>
                <a:gd name="T2" fmla="*/ 0 w 240"/>
                <a:gd name="T3" fmla="*/ 35 h 336"/>
                <a:gd name="T4" fmla="*/ 8 w 240"/>
                <a:gd name="T5" fmla="*/ 53 h 336"/>
                <a:gd name="T6" fmla="*/ 31 w 240"/>
                <a:gd name="T7" fmla="*/ 62 h 336"/>
                <a:gd name="T8" fmla="*/ 38 w 240"/>
                <a:gd name="T9" fmla="*/ 35 h 336"/>
                <a:gd name="T10" fmla="*/ 38 w 240"/>
                <a:gd name="T11" fmla="*/ 0 h 336"/>
                <a:gd name="T12" fmla="*/ 23 w 240"/>
                <a:gd name="T13" fmla="*/ 18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0"/>
                <a:gd name="T22" fmla="*/ 0 h 336"/>
                <a:gd name="T23" fmla="*/ 240 w 240"/>
                <a:gd name="T24" fmla="*/ 336 h 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0" h="336">
                  <a:moveTo>
                    <a:pt x="144" y="96"/>
                  </a:moveTo>
                  <a:lnTo>
                    <a:pt x="0" y="192"/>
                  </a:lnTo>
                  <a:lnTo>
                    <a:pt x="48" y="288"/>
                  </a:lnTo>
                  <a:lnTo>
                    <a:pt x="192" y="336"/>
                  </a:lnTo>
                  <a:lnTo>
                    <a:pt x="240" y="192"/>
                  </a:lnTo>
                  <a:lnTo>
                    <a:pt x="240" y="0"/>
                  </a:lnTo>
                  <a:lnTo>
                    <a:pt x="144" y="9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 rot="16200000" flipV="1">
              <a:off x="1056" y="2544"/>
              <a:ext cx="128" cy="72"/>
            </a:xfrm>
            <a:custGeom>
              <a:avLst/>
              <a:gdLst>
                <a:gd name="T0" fmla="*/ 14 w 336"/>
                <a:gd name="T1" fmla="*/ 0 h 192"/>
                <a:gd name="T2" fmla="*/ 49 w 336"/>
                <a:gd name="T3" fmla="*/ 14 h 192"/>
                <a:gd name="T4" fmla="*/ 49 w 336"/>
                <a:gd name="T5" fmla="*/ 27 h 192"/>
                <a:gd name="T6" fmla="*/ 0 w 336"/>
                <a:gd name="T7" fmla="*/ 27 h 192"/>
                <a:gd name="T8" fmla="*/ 14 w 33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92"/>
                <a:gd name="T17" fmla="*/ 336 w 33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92">
                  <a:moveTo>
                    <a:pt x="96" y="0"/>
                  </a:moveTo>
                  <a:lnTo>
                    <a:pt x="336" y="96"/>
                  </a:lnTo>
                  <a:lnTo>
                    <a:pt x="336" y="192"/>
                  </a:lnTo>
                  <a:lnTo>
                    <a:pt x="0" y="19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 rot="5400000">
              <a:off x="1542" y="2538"/>
              <a:ext cx="96" cy="108"/>
            </a:xfrm>
            <a:custGeom>
              <a:avLst/>
              <a:gdLst>
                <a:gd name="T0" fmla="*/ 0 w 144"/>
                <a:gd name="T1" fmla="*/ 15 h 192"/>
                <a:gd name="T2" fmla="*/ 21 w 144"/>
                <a:gd name="T3" fmla="*/ 61 h 192"/>
                <a:gd name="T4" fmla="*/ 64 w 144"/>
                <a:gd name="T5" fmla="*/ 15 h 192"/>
                <a:gd name="T6" fmla="*/ 21 w 144"/>
                <a:gd name="T7" fmla="*/ 0 h 192"/>
                <a:gd name="T8" fmla="*/ 0 w 144"/>
                <a:gd name="T9" fmla="*/ 1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92"/>
                <a:gd name="T17" fmla="*/ 144 w 14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92">
                  <a:moveTo>
                    <a:pt x="0" y="48"/>
                  </a:moveTo>
                  <a:lnTo>
                    <a:pt x="48" y="192"/>
                  </a:lnTo>
                  <a:lnTo>
                    <a:pt x="144" y="48"/>
                  </a:lnTo>
                  <a:lnTo>
                    <a:pt x="48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 rot="5400000">
              <a:off x="1686" y="2442"/>
              <a:ext cx="96" cy="144"/>
            </a:xfrm>
            <a:custGeom>
              <a:avLst/>
              <a:gdLst>
                <a:gd name="T0" fmla="*/ 23 w 240"/>
                <a:gd name="T1" fmla="*/ 18 h 336"/>
                <a:gd name="T2" fmla="*/ 0 w 240"/>
                <a:gd name="T3" fmla="*/ 35 h 336"/>
                <a:gd name="T4" fmla="*/ 8 w 240"/>
                <a:gd name="T5" fmla="*/ 53 h 336"/>
                <a:gd name="T6" fmla="*/ 31 w 240"/>
                <a:gd name="T7" fmla="*/ 62 h 336"/>
                <a:gd name="T8" fmla="*/ 38 w 240"/>
                <a:gd name="T9" fmla="*/ 35 h 336"/>
                <a:gd name="T10" fmla="*/ 38 w 240"/>
                <a:gd name="T11" fmla="*/ 0 h 336"/>
                <a:gd name="T12" fmla="*/ 23 w 240"/>
                <a:gd name="T13" fmla="*/ 18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0"/>
                <a:gd name="T22" fmla="*/ 0 h 336"/>
                <a:gd name="T23" fmla="*/ 240 w 240"/>
                <a:gd name="T24" fmla="*/ 336 h 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0" h="336">
                  <a:moveTo>
                    <a:pt x="144" y="96"/>
                  </a:moveTo>
                  <a:lnTo>
                    <a:pt x="0" y="192"/>
                  </a:lnTo>
                  <a:lnTo>
                    <a:pt x="48" y="288"/>
                  </a:lnTo>
                  <a:lnTo>
                    <a:pt x="192" y="336"/>
                  </a:lnTo>
                  <a:lnTo>
                    <a:pt x="240" y="192"/>
                  </a:lnTo>
                  <a:lnTo>
                    <a:pt x="240" y="0"/>
                  </a:lnTo>
                  <a:lnTo>
                    <a:pt x="144" y="9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 rot="5400000">
              <a:off x="1316" y="2620"/>
              <a:ext cx="128" cy="72"/>
            </a:xfrm>
            <a:custGeom>
              <a:avLst/>
              <a:gdLst>
                <a:gd name="T0" fmla="*/ 14 w 336"/>
                <a:gd name="T1" fmla="*/ 0 h 192"/>
                <a:gd name="T2" fmla="*/ 49 w 336"/>
                <a:gd name="T3" fmla="*/ 14 h 192"/>
                <a:gd name="T4" fmla="*/ 49 w 336"/>
                <a:gd name="T5" fmla="*/ 27 h 192"/>
                <a:gd name="T6" fmla="*/ 0 w 336"/>
                <a:gd name="T7" fmla="*/ 27 h 192"/>
                <a:gd name="T8" fmla="*/ 14 w 33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92"/>
                <a:gd name="T17" fmla="*/ 336 w 33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92">
                  <a:moveTo>
                    <a:pt x="96" y="0"/>
                  </a:moveTo>
                  <a:lnTo>
                    <a:pt x="336" y="96"/>
                  </a:lnTo>
                  <a:lnTo>
                    <a:pt x="336" y="192"/>
                  </a:lnTo>
                  <a:lnTo>
                    <a:pt x="0" y="19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 rot="5400000">
              <a:off x="1508" y="1948"/>
              <a:ext cx="128" cy="72"/>
            </a:xfrm>
            <a:custGeom>
              <a:avLst/>
              <a:gdLst>
                <a:gd name="T0" fmla="*/ 14 w 336"/>
                <a:gd name="T1" fmla="*/ 0 h 192"/>
                <a:gd name="T2" fmla="*/ 49 w 336"/>
                <a:gd name="T3" fmla="*/ 14 h 192"/>
                <a:gd name="T4" fmla="*/ 49 w 336"/>
                <a:gd name="T5" fmla="*/ 27 h 192"/>
                <a:gd name="T6" fmla="*/ 0 w 336"/>
                <a:gd name="T7" fmla="*/ 27 h 192"/>
                <a:gd name="T8" fmla="*/ 14 w 33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92"/>
                <a:gd name="T17" fmla="*/ 336 w 33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92">
                  <a:moveTo>
                    <a:pt x="96" y="0"/>
                  </a:moveTo>
                  <a:lnTo>
                    <a:pt x="336" y="96"/>
                  </a:lnTo>
                  <a:lnTo>
                    <a:pt x="336" y="192"/>
                  </a:lnTo>
                  <a:lnTo>
                    <a:pt x="0" y="19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 rot="5400000">
              <a:off x="1974" y="1962"/>
              <a:ext cx="128" cy="108"/>
            </a:xfrm>
            <a:custGeom>
              <a:avLst/>
              <a:gdLst>
                <a:gd name="T0" fmla="*/ 0 w 240"/>
                <a:gd name="T1" fmla="*/ 30 h 192"/>
                <a:gd name="T2" fmla="*/ 27 w 240"/>
                <a:gd name="T3" fmla="*/ 61 h 192"/>
                <a:gd name="T4" fmla="*/ 68 w 240"/>
                <a:gd name="T5" fmla="*/ 30 h 192"/>
                <a:gd name="T6" fmla="*/ 54 w 240"/>
                <a:gd name="T7" fmla="*/ 0 h 192"/>
                <a:gd name="T8" fmla="*/ 14 w 240"/>
                <a:gd name="T9" fmla="*/ 0 h 192"/>
                <a:gd name="T10" fmla="*/ 0 w 240"/>
                <a:gd name="T11" fmla="*/ 3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192"/>
                <a:gd name="T20" fmla="*/ 240 w 24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192">
                  <a:moveTo>
                    <a:pt x="0" y="96"/>
                  </a:moveTo>
                  <a:lnTo>
                    <a:pt x="96" y="192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48" y="0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 rot="5400000">
              <a:off x="2166" y="2010"/>
              <a:ext cx="96" cy="108"/>
            </a:xfrm>
            <a:custGeom>
              <a:avLst/>
              <a:gdLst>
                <a:gd name="T0" fmla="*/ 12 w 192"/>
                <a:gd name="T1" fmla="*/ 15 h 192"/>
                <a:gd name="T2" fmla="*/ 0 w 192"/>
                <a:gd name="T3" fmla="*/ 46 h 192"/>
                <a:gd name="T4" fmla="*/ 12 w 192"/>
                <a:gd name="T5" fmla="*/ 61 h 192"/>
                <a:gd name="T6" fmla="*/ 48 w 192"/>
                <a:gd name="T7" fmla="*/ 61 h 192"/>
                <a:gd name="T8" fmla="*/ 48 w 192"/>
                <a:gd name="T9" fmla="*/ 46 h 192"/>
                <a:gd name="T10" fmla="*/ 36 w 192"/>
                <a:gd name="T11" fmla="*/ 0 h 192"/>
                <a:gd name="T12" fmla="*/ 12 w 192"/>
                <a:gd name="T13" fmla="*/ 15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192"/>
                <a:gd name="T23" fmla="*/ 192 w 192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192">
                  <a:moveTo>
                    <a:pt x="48" y="48"/>
                  </a:moveTo>
                  <a:lnTo>
                    <a:pt x="0" y="144"/>
                  </a:lnTo>
                  <a:lnTo>
                    <a:pt x="48" y="192"/>
                  </a:lnTo>
                  <a:lnTo>
                    <a:pt x="192" y="192"/>
                  </a:lnTo>
                  <a:lnTo>
                    <a:pt x="192" y="144"/>
                  </a:lnTo>
                  <a:lnTo>
                    <a:pt x="144" y="0"/>
                  </a:lnTo>
                  <a:lnTo>
                    <a:pt x="48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 rot="5400000">
              <a:off x="2022" y="2106"/>
              <a:ext cx="96" cy="108"/>
            </a:xfrm>
            <a:custGeom>
              <a:avLst/>
              <a:gdLst>
                <a:gd name="T0" fmla="*/ 0 w 144"/>
                <a:gd name="T1" fmla="*/ 15 h 192"/>
                <a:gd name="T2" fmla="*/ 21 w 144"/>
                <a:gd name="T3" fmla="*/ 61 h 192"/>
                <a:gd name="T4" fmla="*/ 64 w 144"/>
                <a:gd name="T5" fmla="*/ 15 h 192"/>
                <a:gd name="T6" fmla="*/ 21 w 144"/>
                <a:gd name="T7" fmla="*/ 0 h 192"/>
                <a:gd name="T8" fmla="*/ 0 w 144"/>
                <a:gd name="T9" fmla="*/ 1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92"/>
                <a:gd name="T17" fmla="*/ 144 w 14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92">
                  <a:moveTo>
                    <a:pt x="0" y="48"/>
                  </a:moveTo>
                  <a:lnTo>
                    <a:pt x="48" y="192"/>
                  </a:lnTo>
                  <a:lnTo>
                    <a:pt x="144" y="48"/>
                  </a:lnTo>
                  <a:lnTo>
                    <a:pt x="48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 rot="5400000">
              <a:off x="2262" y="2106"/>
              <a:ext cx="96" cy="144"/>
            </a:xfrm>
            <a:custGeom>
              <a:avLst/>
              <a:gdLst>
                <a:gd name="T0" fmla="*/ 23 w 240"/>
                <a:gd name="T1" fmla="*/ 18 h 336"/>
                <a:gd name="T2" fmla="*/ 0 w 240"/>
                <a:gd name="T3" fmla="*/ 35 h 336"/>
                <a:gd name="T4" fmla="*/ 8 w 240"/>
                <a:gd name="T5" fmla="*/ 53 h 336"/>
                <a:gd name="T6" fmla="*/ 31 w 240"/>
                <a:gd name="T7" fmla="*/ 62 h 336"/>
                <a:gd name="T8" fmla="*/ 38 w 240"/>
                <a:gd name="T9" fmla="*/ 35 h 336"/>
                <a:gd name="T10" fmla="*/ 38 w 240"/>
                <a:gd name="T11" fmla="*/ 0 h 336"/>
                <a:gd name="T12" fmla="*/ 23 w 240"/>
                <a:gd name="T13" fmla="*/ 18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0"/>
                <a:gd name="T22" fmla="*/ 0 h 336"/>
                <a:gd name="T23" fmla="*/ 240 w 240"/>
                <a:gd name="T24" fmla="*/ 336 h 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0" h="336">
                  <a:moveTo>
                    <a:pt x="144" y="96"/>
                  </a:moveTo>
                  <a:lnTo>
                    <a:pt x="0" y="192"/>
                  </a:lnTo>
                  <a:lnTo>
                    <a:pt x="48" y="288"/>
                  </a:lnTo>
                  <a:lnTo>
                    <a:pt x="192" y="336"/>
                  </a:lnTo>
                  <a:lnTo>
                    <a:pt x="240" y="192"/>
                  </a:lnTo>
                  <a:lnTo>
                    <a:pt x="240" y="0"/>
                  </a:lnTo>
                  <a:lnTo>
                    <a:pt x="144" y="9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 rot="5400000">
              <a:off x="2118" y="2250"/>
              <a:ext cx="128" cy="72"/>
            </a:xfrm>
            <a:custGeom>
              <a:avLst/>
              <a:gdLst>
                <a:gd name="T0" fmla="*/ 14 w 336"/>
                <a:gd name="T1" fmla="*/ 0 h 192"/>
                <a:gd name="T2" fmla="*/ 49 w 336"/>
                <a:gd name="T3" fmla="*/ 14 h 192"/>
                <a:gd name="T4" fmla="*/ 49 w 336"/>
                <a:gd name="T5" fmla="*/ 27 h 192"/>
                <a:gd name="T6" fmla="*/ 0 w 336"/>
                <a:gd name="T7" fmla="*/ 27 h 192"/>
                <a:gd name="T8" fmla="*/ 14 w 33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92"/>
                <a:gd name="T17" fmla="*/ 336 w 33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92">
                  <a:moveTo>
                    <a:pt x="96" y="0"/>
                  </a:moveTo>
                  <a:lnTo>
                    <a:pt x="336" y="96"/>
                  </a:lnTo>
                  <a:lnTo>
                    <a:pt x="336" y="192"/>
                  </a:lnTo>
                  <a:lnTo>
                    <a:pt x="0" y="19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112" y="1776"/>
              <a:ext cx="96" cy="108"/>
            </a:xfrm>
            <a:custGeom>
              <a:avLst/>
              <a:gdLst>
                <a:gd name="T0" fmla="*/ 12 w 192"/>
                <a:gd name="T1" fmla="*/ 15 h 192"/>
                <a:gd name="T2" fmla="*/ 0 w 192"/>
                <a:gd name="T3" fmla="*/ 46 h 192"/>
                <a:gd name="T4" fmla="*/ 12 w 192"/>
                <a:gd name="T5" fmla="*/ 61 h 192"/>
                <a:gd name="T6" fmla="*/ 48 w 192"/>
                <a:gd name="T7" fmla="*/ 61 h 192"/>
                <a:gd name="T8" fmla="*/ 48 w 192"/>
                <a:gd name="T9" fmla="*/ 46 h 192"/>
                <a:gd name="T10" fmla="*/ 36 w 192"/>
                <a:gd name="T11" fmla="*/ 0 h 192"/>
                <a:gd name="T12" fmla="*/ 12 w 192"/>
                <a:gd name="T13" fmla="*/ 15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192"/>
                <a:gd name="T23" fmla="*/ 192 w 192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192">
                  <a:moveTo>
                    <a:pt x="48" y="48"/>
                  </a:moveTo>
                  <a:lnTo>
                    <a:pt x="0" y="144"/>
                  </a:lnTo>
                  <a:lnTo>
                    <a:pt x="48" y="192"/>
                  </a:lnTo>
                  <a:lnTo>
                    <a:pt x="192" y="192"/>
                  </a:lnTo>
                  <a:lnTo>
                    <a:pt x="192" y="144"/>
                  </a:lnTo>
                  <a:lnTo>
                    <a:pt x="144" y="0"/>
                  </a:lnTo>
                  <a:lnTo>
                    <a:pt x="48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2150" y="2472"/>
              <a:ext cx="96" cy="144"/>
            </a:xfrm>
            <a:custGeom>
              <a:avLst/>
              <a:gdLst>
                <a:gd name="T0" fmla="*/ 23 w 240"/>
                <a:gd name="T1" fmla="*/ 18 h 336"/>
                <a:gd name="T2" fmla="*/ 0 w 240"/>
                <a:gd name="T3" fmla="*/ 35 h 336"/>
                <a:gd name="T4" fmla="*/ 8 w 240"/>
                <a:gd name="T5" fmla="*/ 53 h 336"/>
                <a:gd name="T6" fmla="*/ 31 w 240"/>
                <a:gd name="T7" fmla="*/ 62 h 336"/>
                <a:gd name="T8" fmla="*/ 38 w 240"/>
                <a:gd name="T9" fmla="*/ 35 h 336"/>
                <a:gd name="T10" fmla="*/ 38 w 240"/>
                <a:gd name="T11" fmla="*/ 0 h 336"/>
                <a:gd name="T12" fmla="*/ 23 w 240"/>
                <a:gd name="T13" fmla="*/ 18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0"/>
                <a:gd name="T22" fmla="*/ 0 h 336"/>
                <a:gd name="T23" fmla="*/ 240 w 240"/>
                <a:gd name="T24" fmla="*/ 336 h 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0" h="336">
                  <a:moveTo>
                    <a:pt x="144" y="96"/>
                  </a:moveTo>
                  <a:lnTo>
                    <a:pt x="0" y="192"/>
                  </a:lnTo>
                  <a:lnTo>
                    <a:pt x="48" y="288"/>
                  </a:lnTo>
                  <a:lnTo>
                    <a:pt x="192" y="336"/>
                  </a:lnTo>
                  <a:lnTo>
                    <a:pt x="240" y="192"/>
                  </a:lnTo>
                  <a:lnTo>
                    <a:pt x="240" y="0"/>
                  </a:lnTo>
                  <a:lnTo>
                    <a:pt x="144" y="9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2006" y="2616"/>
              <a:ext cx="128" cy="72"/>
            </a:xfrm>
            <a:custGeom>
              <a:avLst/>
              <a:gdLst>
                <a:gd name="T0" fmla="*/ 14 w 336"/>
                <a:gd name="T1" fmla="*/ 0 h 192"/>
                <a:gd name="T2" fmla="*/ 49 w 336"/>
                <a:gd name="T3" fmla="*/ 14 h 192"/>
                <a:gd name="T4" fmla="*/ 49 w 336"/>
                <a:gd name="T5" fmla="*/ 27 h 192"/>
                <a:gd name="T6" fmla="*/ 0 w 336"/>
                <a:gd name="T7" fmla="*/ 27 h 192"/>
                <a:gd name="T8" fmla="*/ 14 w 33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92"/>
                <a:gd name="T17" fmla="*/ 336 w 33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92">
                  <a:moveTo>
                    <a:pt x="96" y="0"/>
                  </a:moveTo>
                  <a:lnTo>
                    <a:pt x="336" y="96"/>
                  </a:lnTo>
                  <a:lnTo>
                    <a:pt x="336" y="192"/>
                  </a:lnTo>
                  <a:lnTo>
                    <a:pt x="0" y="19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 rot="5400000">
              <a:off x="2348" y="2418"/>
              <a:ext cx="128" cy="72"/>
            </a:xfrm>
            <a:custGeom>
              <a:avLst/>
              <a:gdLst>
                <a:gd name="T0" fmla="*/ 14 w 336"/>
                <a:gd name="T1" fmla="*/ 0 h 192"/>
                <a:gd name="T2" fmla="*/ 49 w 336"/>
                <a:gd name="T3" fmla="*/ 14 h 192"/>
                <a:gd name="T4" fmla="*/ 49 w 336"/>
                <a:gd name="T5" fmla="*/ 27 h 192"/>
                <a:gd name="T6" fmla="*/ 0 w 336"/>
                <a:gd name="T7" fmla="*/ 27 h 192"/>
                <a:gd name="T8" fmla="*/ 14 w 33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92"/>
                <a:gd name="T17" fmla="*/ 336 w 33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92">
                  <a:moveTo>
                    <a:pt x="96" y="0"/>
                  </a:moveTo>
                  <a:lnTo>
                    <a:pt x="336" y="96"/>
                  </a:lnTo>
                  <a:lnTo>
                    <a:pt x="336" y="192"/>
                  </a:lnTo>
                  <a:lnTo>
                    <a:pt x="0" y="19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2256" y="1680"/>
              <a:ext cx="96" cy="108"/>
            </a:xfrm>
            <a:custGeom>
              <a:avLst/>
              <a:gdLst>
                <a:gd name="T0" fmla="*/ 12 w 192"/>
                <a:gd name="T1" fmla="*/ 15 h 192"/>
                <a:gd name="T2" fmla="*/ 0 w 192"/>
                <a:gd name="T3" fmla="*/ 46 h 192"/>
                <a:gd name="T4" fmla="*/ 12 w 192"/>
                <a:gd name="T5" fmla="*/ 61 h 192"/>
                <a:gd name="T6" fmla="*/ 48 w 192"/>
                <a:gd name="T7" fmla="*/ 61 h 192"/>
                <a:gd name="T8" fmla="*/ 48 w 192"/>
                <a:gd name="T9" fmla="*/ 46 h 192"/>
                <a:gd name="T10" fmla="*/ 36 w 192"/>
                <a:gd name="T11" fmla="*/ 0 h 192"/>
                <a:gd name="T12" fmla="*/ 12 w 192"/>
                <a:gd name="T13" fmla="*/ 15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192"/>
                <a:gd name="T23" fmla="*/ 192 w 192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192">
                  <a:moveTo>
                    <a:pt x="48" y="48"/>
                  </a:moveTo>
                  <a:lnTo>
                    <a:pt x="0" y="144"/>
                  </a:lnTo>
                  <a:lnTo>
                    <a:pt x="48" y="192"/>
                  </a:lnTo>
                  <a:lnTo>
                    <a:pt x="192" y="192"/>
                  </a:lnTo>
                  <a:lnTo>
                    <a:pt x="192" y="144"/>
                  </a:lnTo>
                  <a:lnTo>
                    <a:pt x="144" y="0"/>
                  </a:lnTo>
                  <a:lnTo>
                    <a:pt x="48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2016" y="2400"/>
              <a:ext cx="96" cy="144"/>
            </a:xfrm>
            <a:custGeom>
              <a:avLst/>
              <a:gdLst>
                <a:gd name="T0" fmla="*/ 23 w 240"/>
                <a:gd name="T1" fmla="*/ 18 h 336"/>
                <a:gd name="T2" fmla="*/ 0 w 240"/>
                <a:gd name="T3" fmla="*/ 35 h 336"/>
                <a:gd name="T4" fmla="*/ 8 w 240"/>
                <a:gd name="T5" fmla="*/ 53 h 336"/>
                <a:gd name="T6" fmla="*/ 31 w 240"/>
                <a:gd name="T7" fmla="*/ 62 h 336"/>
                <a:gd name="T8" fmla="*/ 38 w 240"/>
                <a:gd name="T9" fmla="*/ 35 h 336"/>
                <a:gd name="T10" fmla="*/ 38 w 240"/>
                <a:gd name="T11" fmla="*/ 0 h 336"/>
                <a:gd name="T12" fmla="*/ 23 w 240"/>
                <a:gd name="T13" fmla="*/ 18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0"/>
                <a:gd name="T22" fmla="*/ 0 h 336"/>
                <a:gd name="T23" fmla="*/ 240 w 240"/>
                <a:gd name="T24" fmla="*/ 336 h 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0" h="336">
                  <a:moveTo>
                    <a:pt x="144" y="96"/>
                  </a:moveTo>
                  <a:lnTo>
                    <a:pt x="0" y="192"/>
                  </a:lnTo>
                  <a:lnTo>
                    <a:pt x="48" y="288"/>
                  </a:lnTo>
                  <a:lnTo>
                    <a:pt x="192" y="336"/>
                  </a:lnTo>
                  <a:lnTo>
                    <a:pt x="240" y="192"/>
                  </a:lnTo>
                  <a:lnTo>
                    <a:pt x="240" y="0"/>
                  </a:lnTo>
                  <a:lnTo>
                    <a:pt x="144" y="9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1872" y="2544"/>
              <a:ext cx="128" cy="72"/>
            </a:xfrm>
            <a:custGeom>
              <a:avLst/>
              <a:gdLst>
                <a:gd name="T0" fmla="*/ 14 w 336"/>
                <a:gd name="T1" fmla="*/ 0 h 192"/>
                <a:gd name="T2" fmla="*/ 49 w 336"/>
                <a:gd name="T3" fmla="*/ 14 h 192"/>
                <a:gd name="T4" fmla="*/ 49 w 336"/>
                <a:gd name="T5" fmla="*/ 27 h 192"/>
                <a:gd name="T6" fmla="*/ 0 w 336"/>
                <a:gd name="T7" fmla="*/ 27 h 192"/>
                <a:gd name="T8" fmla="*/ 14 w 33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92"/>
                <a:gd name="T17" fmla="*/ 336 w 33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92">
                  <a:moveTo>
                    <a:pt x="96" y="0"/>
                  </a:moveTo>
                  <a:lnTo>
                    <a:pt x="336" y="96"/>
                  </a:lnTo>
                  <a:lnTo>
                    <a:pt x="336" y="192"/>
                  </a:lnTo>
                  <a:lnTo>
                    <a:pt x="0" y="19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 rot="5400000">
              <a:off x="2214" y="2346"/>
              <a:ext cx="128" cy="72"/>
            </a:xfrm>
            <a:custGeom>
              <a:avLst/>
              <a:gdLst>
                <a:gd name="T0" fmla="*/ 14 w 336"/>
                <a:gd name="T1" fmla="*/ 0 h 192"/>
                <a:gd name="T2" fmla="*/ 49 w 336"/>
                <a:gd name="T3" fmla="*/ 14 h 192"/>
                <a:gd name="T4" fmla="*/ 49 w 336"/>
                <a:gd name="T5" fmla="*/ 27 h 192"/>
                <a:gd name="T6" fmla="*/ 0 w 336"/>
                <a:gd name="T7" fmla="*/ 27 h 192"/>
                <a:gd name="T8" fmla="*/ 14 w 33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92"/>
                <a:gd name="T17" fmla="*/ 336 w 33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92">
                  <a:moveTo>
                    <a:pt x="96" y="0"/>
                  </a:moveTo>
                  <a:lnTo>
                    <a:pt x="336" y="96"/>
                  </a:lnTo>
                  <a:lnTo>
                    <a:pt x="336" y="192"/>
                  </a:lnTo>
                  <a:lnTo>
                    <a:pt x="0" y="19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1" name="Rectangle 55"/>
          <p:cNvSpPr>
            <a:spLocks noChangeArrowheads="1"/>
          </p:cNvSpPr>
          <p:nvPr/>
        </p:nvSpPr>
        <p:spPr bwMode="auto">
          <a:xfrm>
            <a:off x="7189669" y="2154218"/>
            <a:ext cx="76200" cy="198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Freeform 57"/>
          <p:cNvSpPr>
            <a:spLocks/>
          </p:cNvSpPr>
          <p:nvPr/>
        </p:nvSpPr>
        <p:spPr bwMode="auto">
          <a:xfrm rot="-8857082">
            <a:off x="7690870" y="1502097"/>
            <a:ext cx="1512888" cy="792163"/>
          </a:xfrm>
          <a:custGeom>
            <a:avLst/>
            <a:gdLst>
              <a:gd name="T0" fmla="*/ 914817977 w 953"/>
              <a:gd name="T1" fmla="*/ 0 h 499"/>
              <a:gd name="T2" fmla="*/ 2147483647 w 953"/>
              <a:gd name="T3" fmla="*/ 229335200 h 499"/>
              <a:gd name="T4" fmla="*/ 2147483647 w 953"/>
              <a:gd name="T5" fmla="*/ 1144151777 h 499"/>
              <a:gd name="T6" fmla="*/ 1028224223 w 953"/>
              <a:gd name="T7" fmla="*/ 1257559645 h 499"/>
              <a:gd name="T8" fmla="*/ 0 w 953"/>
              <a:gd name="T9" fmla="*/ 801410196 h 499"/>
              <a:gd name="T10" fmla="*/ 685482749 w 953"/>
              <a:gd name="T11" fmla="*/ 342741482 h 499"/>
              <a:gd name="T12" fmla="*/ 914817977 w 953"/>
              <a:gd name="T13" fmla="*/ 0 h 4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3"/>
              <a:gd name="T22" fmla="*/ 0 h 499"/>
              <a:gd name="T23" fmla="*/ 953 w 953"/>
              <a:gd name="T24" fmla="*/ 499 h 4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3" h="499">
                <a:moveTo>
                  <a:pt x="363" y="0"/>
                </a:moveTo>
                <a:lnTo>
                  <a:pt x="953" y="91"/>
                </a:lnTo>
                <a:lnTo>
                  <a:pt x="862" y="454"/>
                </a:lnTo>
                <a:lnTo>
                  <a:pt x="408" y="499"/>
                </a:lnTo>
                <a:lnTo>
                  <a:pt x="0" y="318"/>
                </a:lnTo>
                <a:lnTo>
                  <a:pt x="272" y="136"/>
                </a:lnTo>
                <a:lnTo>
                  <a:pt x="363" y="0"/>
                </a:lnTo>
                <a:close/>
              </a:path>
            </a:pathLst>
          </a:custGeom>
          <a:solidFill>
            <a:srgbClr val="AFCEEB"/>
          </a:solidFill>
          <a:ln w="9525">
            <a:round/>
            <a:headEnd/>
            <a:tailEnd/>
          </a:ln>
          <a:scene3d>
            <a:camera prst="legacyObliqueBottomLeft"/>
            <a:lightRig rig="legacyFlat2" dir="t"/>
          </a:scene3d>
          <a:sp3d extrusionH="2016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endParaRPr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 Box 60"/>
          <p:cNvSpPr txBox="1">
            <a:spLocks noChangeArrowheads="1"/>
          </p:cNvSpPr>
          <p:nvPr/>
        </p:nvSpPr>
        <p:spPr bwMode="auto">
          <a:xfrm>
            <a:off x="2145198" y="1384320"/>
            <a:ext cx="746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ja-JP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Glass flake reinforced thermoplastics</a:t>
            </a:r>
            <a:endParaRPr kumimoji="1" lang="ja-JP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Rectangle 61"/>
          <p:cNvSpPr>
            <a:spLocks noChangeArrowheads="1"/>
          </p:cNvSpPr>
          <p:nvPr/>
        </p:nvSpPr>
        <p:spPr bwMode="auto">
          <a:xfrm>
            <a:off x="2615013" y="331791"/>
            <a:ext cx="64563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altLang="ja-JP" sz="2800" b="1" dirty="0" smtClean="0">
                <a:solidFill>
                  <a:srgbClr val="107E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FLEKA Glass </a:t>
            </a:r>
            <a:r>
              <a:rPr lang="en-US" altLang="ja-JP" sz="2800" b="1" dirty="0">
                <a:solidFill>
                  <a:srgbClr val="107E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Flake</a:t>
            </a:r>
          </a:p>
        </p:txBody>
      </p:sp>
      <p:pic>
        <p:nvPicPr>
          <p:cNvPr id="67" name="Picture 4" descr="Image result for NSG gl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" y="57132"/>
            <a:ext cx="681385" cy="384302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8" name="Rectangle 109"/>
          <p:cNvSpPr>
            <a:spLocks noChangeArrowheads="1"/>
          </p:cNvSpPr>
          <p:nvPr/>
        </p:nvSpPr>
        <p:spPr bwMode="auto">
          <a:xfrm>
            <a:off x="7281859" y="2847299"/>
            <a:ext cx="1426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Flake</a:t>
            </a:r>
            <a:r>
              <a:rPr lang="en-US" altLang="ja-JP" sz="2800" b="1" dirty="0" smtClean="0">
                <a:solidFill>
                  <a:srgbClr val="107E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ja-JP" sz="2800" b="1" dirty="0">
              <a:solidFill>
                <a:srgbClr val="107EB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772" y="6623324"/>
            <a:ext cx="1401978" cy="207749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CA" sz="1050" b="1" dirty="0"/>
              <a:t>May 9</a:t>
            </a:r>
            <a:r>
              <a:rPr lang="en-CA" sz="1050" b="1" baseline="30000" dirty="0"/>
              <a:t>th,</a:t>
            </a:r>
            <a:r>
              <a:rPr lang="en-CA" sz="1050" b="1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6040926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6836" y="196360"/>
            <a:ext cx="8377866" cy="481976"/>
          </a:xfrm>
        </p:spPr>
        <p:txBody>
          <a:bodyPr/>
          <a:lstStyle/>
          <a:p>
            <a:r>
              <a:rPr lang="en-CA" sz="2800" dirty="0" smtClean="0">
                <a:solidFill>
                  <a:srgbClr val="107EB0"/>
                </a:solidFill>
              </a:rPr>
              <a:t>Many Additives Are Available But Most Involve Performance Trade Offs </a:t>
            </a:r>
            <a:endParaRPr lang="en-US" sz="2800" dirty="0">
              <a:solidFill>
                <a:srgbClr val="107EB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98-DC1B-4B03-AFF0-8A14A6765F6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Picture 4" descr="Image result for NSG gl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" y="57132"/>
            <a:ext cx="681385" cy="384302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3" name="TextBox 12"/>
          <p:cNvSpPr txBox="1"/>
          <p:nvPr/>
        </p:nvSpPr>
        <p:spPr>
          <a:xfrm>
            <a:off x="26772" y="6623324"/>
            <a:ext cx="1401978" cy="207749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CA" sz="1050" b="1" dirty="0"/>
              <a:t>May 9</a:t>
            </a:r>
            <a:r>
              <a:rPr lang="en-CA" sz="1050" b="1" baseline="30000" dirty="0"/>
              <a:t>th,</a:t>
            </a:r>
            <a:r>
              <a:rPr lang="en-CA" sz="1050" b="1" dirty="0"/>
              <a:t> 2019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834866"/>
              </p:ext>
            </p:extLst>
          </p:nvPr>
        </p:nvGraphicFramePr>
        <p:xfrm>
          <a:off x="1252269" y="1429464"/>
          <a:ext cx="9702087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029"/>
                <a:gridCol w="3234029"/>
                <a:gridCol w="32340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ahoma"/>
                          <a:cs typeface="Tahoma"/>
                        </a:rPr>
                        <a:t>Additive</a:t>
                      </a:r>
                      <a:endParaRPr lang="en-US" sz="20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/>
                          <a:cs typeface="Tahoma"/>
                        </a:rPr>
                        <a:t>Mechanical Properties</a:t>
                      </a:r>
                      <a:endParaRPr lang="en-US" sz="20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/>
                          <a:cs typeface="Tahoma"/>
                        </a:rPr>
                        <a:t>Dimensional Stability</a:t>
                      </a:r>
                      <a:endParaRPr lang="en-US" sz="20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ahoma"/>
                          <a:cs typeface="Tahoma"/>
                        </a:rPr>
                        <a:t>Glass Fiber</a:t>
                      </a:r>
                      <a:endParaRPr lang="en-US" sz="20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ahoma"/>
                          <a:ea typeface="Zapf Dingbats"/>
                          <a:cs typeface="Tahoma"/>
                          <a:sym typeface="Zapf Dingbats"/>
                        </a:rPr>
                        <a:t>✔✔</a:t>
                      </a:r>
                      <a:endParaRPr lang="en-US" sz="2200" dirty="0" smtClean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Tahoma"/>
                          <a:cs typeface="Tahoma"/>
                        </a:rPr>
                        <a:t>−</a:t>
                      </a:r>
                      <a:endParaRPr lang="en-US" sz="2200" b="1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ahoma"/>
                          <a:cs typeface="Tahoma"/>
                        </a:rPr>
                        <a:t>Mica</a:t>
                      </a:r>
                      <a:endParaRPr lang="en-US" sz="20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Tahoma"/>
                          <a:cs typeface="Tahoma"/>
                        </a:rPr>
                        <a:t>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ahoma"/>
                          <a:ea typeface="Zapf Dingbats"/>
                          <a:cs typeface="Tahoma"/>
                          <a:sym typeface="Zapf Dingbats"/>
                        </a:rPr>
                        <a:t>✔</a:t>
                      </a:r>
                      <a:endParaRPr lang="en-US" sz="2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ahoma"/>
                          <a:cs typeface="Tahoma"/>
                        </a:rPr>
                        <a:t>Glass Bead</a:t>
                      </a:r>
                      <a:endParaRPr lang="en-US" sz="20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Tahoma"/>
                          <a:cs typeface="Tahoma"/>
                        </a:rPr>
                        <a:t>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ahoma"/>
                          <a:ea typeface="Zapf Dingbats"/>
                          <a:cs typeface="Tahoma"/>
                          <a:sym typeface="Zapf Dingbats"/>
                        </a:rPr>
                        <a:t>✔</a:t>
                      </a:r>
                      <a:endParaRPr lang="en-US" sz="2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ahoma"/>
                          <a:cs typeface="Tahoma"/>
                        </a:rPr>
                        <a:t>FLEKA® Glass</a:t>
                      </a:r>
                      <a:r>
                        <a:rPr lang="en-US" sz="2000" b="1" baseline="0" dirty="0" smtClean="0">
                          <a:latin typeface="Tahoma"/>
                          <a:cs typeface="Tahoma"/>
                        </a:rPr>
                        <a:t> Flake</a:t>
                      </a:r>
                      <a:endParaRPr lang="en-US" sz="2000" b="1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ahoma"/>
                          <a:ea typeface="Zapf Dingbats"/>
                          <a:cs typeface="Tahoma"/>
                          <a:sym typeface="Zapf Dingbats"/>
                        </a:rPr>
                        <a:t>✔</a:t>
                      </a:r>
                      <a:endParaRPr lang="en-US" sz="2200" dirty="0" smtClean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ahoma"/>
                          <a:ea typeface="Zapf Dingbats"/>
                          <a:cs typeface="Tahoma"/>
                          <a:sym typeface="Zapf Dingbats"/>
                        </a:rPr>
                        <a:t>✔✔</a:t>
                      </a:r>
                      <a:endParaRPr lang="en-US" sz="2200" dirty="0" smtClean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34471" y="4627632"/>
            <a:ext cx="9083365" cy="1323439"/>
          </a:xfrm>
          <a:prstGeom prst="rect">
            <a:avLst/>
          </a:prstGeom>
          <a:solidFill>
            <a:srgbClr val="B4C7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FLEKA</a:t>
            </a:r>
            <a:r>
              <a:rPr lang="en-US" sz="2000" dirty="0"/>
              <a:t>®</a:t>
            </a: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offers almost no trade off between strength and warpage/shrinkage</a:t>
            </a:r>
          </a:p>
          <a:p>
            <a:pPr marL="342900" indent="-342900" algn="ctr"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will never replace all glass fiber used</a:t>
            </a:r>
          </a:p>
          <a:p>
            <a:pPr marL="342900" indent="-342900" algn="ctr"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FLEKA</a:t>
            </a:r>
            <a:r>
              <a:rPr lang="en-US" sz="2000" dirty="0"/>
              <a:t>®</a:t>
            </a: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another tool in your tool box </a:t>
            </a:r>
            <a:endParaRPr kumimoji="1" lang="en-US" altLang="ja-JP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364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21327</TotalTime>
  <Words>2503</Words>
  <Application>Microsoft Macintosh PowerPoint</Application>
  <PresentationFormat>Custom</PresentationFormat>
  <Paragraphs>588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Blank Presentation</vt:lpstr>
      <vt:lpstr>1_Office Theme</vt:lpstr>
      <vt:lpstr>PowerPoint Presentation</vt:lpstr>
      <vt:lpstr>Outline</vt:lpstr>
      <vt:lpstr>What Are Typical Applications for       MicroGlas® Glass Flake?</vt:lpstr>
      <vt:lpstr>What is FLEKA?</vt:lpstr>
      <vt:lpstr>What is FLEKA?</vt:lpstr>
      <vt:lpstr>Why Use Glass Flakes and FLEKA  ?</vt:lpstr>
      <vt:lpstr>PowerPoint Presentation</vt:lpstr>
      <vt:lpstr>PowerPoint Presentation</vt:lpstr>
      <vt:lpstr>Many Additives Are Available But Most Involve Performance Trade Offs </vt:lpstr>
      <vt:lpstr>PowerPoint Presentation</vt:lpstr>
      <vt:lpstr>What Data Demonstrates This Performance?</vt:lpstr>
      <vt:lpstr>Formulations</vt:lpstr>
      <vt:lpstr>PowerPoint Presentation</vt:lpstr>
      <vt:lpstr>Tensile Properties (astm D638)</vt:lpstr>
      <vt:lpstr>Performance Comparison Of Additives for plastic</vt:lpstr>
      <vt:lpstr>PowerPoint Presentation</vt:lpstr>
      <vt:lpstr>Weld Line Properties (astm D638)</vt:lpstr>
      <vt:lpstr>New FINEFLAKE™ For Polyolefins Patent Application US 2018/0155534 A1  (November 2018)　</vt:lpstr>
      <vt:lpstr>Performance Comparison Of Additives for plastic</vt:lpstr>
      <vt:lpstr>Why Use Glass Flakes and FLEKA  ?</vt:lpstr>
      <vt:lpstr>METASHINE® Effects Pigments</vt:lpstr>
      <vt:lpstr>Why Use Glass Flakes and FLEKA  ?</vt:lpstr>
      <vt:lpstr>PowerPoint Presentation</vt:lpstr>
      <vt:lpstr>Summary</vt:lpstr>
      <vt:lpstr>Your Questions ?</vt:lpstr>
      <vt:lpstr>Appendix</vt:lpstr>
      <vt:lpstr>What Are Typical Glass Flake Particle Size         Distribution (PSD) and Measurement Systems?</vt:lpstr>
      <vt:lpstr>Materials</vt:lpstr>
      <vt:lpstr>PowerPoint Presentation</vt:lpstr>
      <vt:lpstr>Flexural Properties (astm D638)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Malison</dc:creator>
  <cp:lastModifiedBy>Liz Gershon</cp:lastModifiedBy>
  <cp:revision>647</cp:revision>
  <dcterms:created xsi:type="dcterms:W3CDTF">2015-04-29T12:38:21Z</dcterms:created>
  <dcterms:modified xsi:type="dcterms:W3CDTF">2019-05-10T00:29:08Z</dcterms:modified>
</cp:coreProperties>
</file>